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1" r:id="rId5"/>
    <p:sldId id="262" r:id="rId6"/>
    <p:sldId id="263" r:id="rId7"/>
    <p:sldId id="258" r:id="rId8"/>
    <p:sldId id="266" r:id="rId9"/>
    <p:sldId id="268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A8AFF3-B042-3AE4-FD7D-A56291E3B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1AA5096-9719-A464-5953-A11185195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09A4EF1-3225-AEA5-5F22-C64B43F9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CA3AF1-E427-3204-218F-28BE8BED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3F330DF-CD3A-959E-B97F-7D0623A2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64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B7C7EA-DCA9-CBE3-A69D-85823FBE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C2FB720-75B5-1CFB-FA80-837030654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C31CF9D-2581-C7FB-5D45-9BA2ACEA2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027A888-5B2D-C937-0A6E-02BCB6C7F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4D21207-79CA-8A6B-0CA4-54B9183D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514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D249AEC-6B10-6FE4-408A-F26891AB6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0A53127-4B76-B904-40AE-101B4D1C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16581D4-502E-0121-85C3-043133A2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D9EFDF9-EC1A-7E02-FB47-BC4A0032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1E4D5F-041A-FF7C-463E-EB941F63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90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68048B-41FF-9A22-6A14-7A805486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93A7AF-FCB3-6849-9386-DEE07628E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54D233D-4317-CFDA-D1EA-5BBA85CF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0C1CA81-011F-1091-96F9-37FCD44A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10C0A95-5B52-688C-5CAD-EA71D1E8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040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BB7C2B-5426-77FF-DD5D-B365C910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7C06C2-3064-D00D-F6F0-9F99A27F9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7C7B8E2-BF68-8A41-C6F0-11E37F1A5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08E5721-2A95-688A-D69C-8A251695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EB1E4D6-B099-86D4-B305-579EC806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613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575D67-6427-1AC7-C04F-168BF9710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8A7627F-7451-AF83-171B-33EAB775A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3F692A1-A5FF-30CF-03FD-FD5C6ACAA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14F8095-94AC-0807-FB56-7060D283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6E31786-C996-B0D9-D2F0-20387CC1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D055B6-93DE-F2DB-3001-73A78FE2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73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DAE718-954B-0FB7-E78D-8349CCAB3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0BC989A-A920-174D-06C9-AC481FCAA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6D2469F-E671-4264-E352-3D77B7A3A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092625FD-DD20-B96F-CE9D-559D2AA1A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4EE40C7-5E17-EF09-B71D-24E83BCC4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DE28666-7084-078D-B961-9A3A38E41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CACEC0B-920C-3536-6AE6-5FE7A1B5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766A66D-B35A-EFCB-D7A8-0E35539C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104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547C48-95B3-8D4C-911E-2CDD7A40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E19A37B-D29D-D2F1-580F-77E4C6EC8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888A4F9-A847-5F62-90EC-874CC3114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BA2E86D-7552-F60B-E397-0321D1D3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87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79968F2-0A60-4BE9-5CE6-CF28E761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10D5CB6B-EBBE-2F8B-4A26-63F450E2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6F17E23-BCE1-E5AE-A8E3-C72661F0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404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21629A-9FAA-6820-811A-41FF0F14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B64159-7379-CA62-1E5C-DAF4B4E37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7E3A14A-389A-20CD-1796-BF2610E92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9006DDD-DA12-587D-2B6E-FD2E2297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A7920C9-95A2-D9E2-A49A-D2C4BD62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202A5DA-10F2-F073-668B-CE247F2D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705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0BD6CB-D003-6F3D-AC95-C9EEB84D7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BD9A7B8-3F4B-BEEB-D6ED-F2D7A25B3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B04DEB1-0380-9EE7-AC19-94FA951A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7D85C2B-964F-AA43-BD61-86B22115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AB401A0-F225-F48D-72D6-566339A96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5C8BE68-7229-1100-AEFE-C7ABBFFB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641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4F9B8FF-1CBE-7124-0B5B-0D4F08E2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62C11CC-8DDE-78FE-B1CD-EB9A2CB85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A849992-28B0-5329-9802-88D70C409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27A49-8B0A-46EB-8F62-6205482E6C34}" type="datetimeFigureOut">
              <a:rPr lang="hu-HU" smtClean="0"/>
              <a:t>2024. 03. 04.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2588808-C907-E00A-25B0-B2561E27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ADF8E0C-06F6-0782-AF7B-D8CB9A585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E9D8B-6A2D-4A77-85F1-31B15EADDE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60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E5AD58-341D-114A-5B31-6EAE1D038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417637"/>
            <a:ext cx="9144000" cy="37348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  <a:t>Kapjon-e tulajdont, aki nem dolgozik?</a:t>
            </a:r>
            <a:b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b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r>
              <a:rPr lang="hu-HU" sz="2200" b="1" dirty="0">
                <a:solidFill>
                  <a:srgbClr val="00B0F0"/>
                </a:solidFill>
                <a:latin typeface="Bierstadt" panose="020B0004020202020204" pitchFamily="34" charset="0"/>
              </a:rPr>
              <a:t>FBN-H Klub - Boross Dávid</a:t>
            </a:r>
          </a:p>
        </p:txBody>
      </p:sp>
      <p:pic>
        <p:nvPicPr>
          <p:cNvPr id="5" name="Kép 4" descr="A képen szöveg, Betűtípus, Grafika, fehér látható&#10;&#10;Automatikusan generált leírás">
            <a:extLst>
              <a:ext uri="{FF2B5EF4-FFF2-40B4-BE49-F238E27FC236}">
                <a16:creationId xmlns:a16="http://schemas.microsoft.com/office/drawing/2014/main" id="{2E9D0590-994C-E48A-B235-17CCFE6D9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575" y="6077881"/>
            <a:ext cx="1655064" cy="480081"/>
          </a:xfrm>
          <a:prstGeom prst="rect">
            <a:avLst/>
          </a:prstGeom>
        </p:spPr>
      </p:pic>
      <p:pic>
        <p:nvPicPr>
          <p:cNvPr id="7" name="Kép 6" descr="A képen vázlat, Betűtípus, kézírás, kalligráfia látható&#10;&#10;Automatikusan generált leírás">
            <a:extLst>
              <a:ext uri="{FF2B5EF4-FFF2-40B4-BE49-F238E27FC236}">
                <a16:creationId xmlns:a16="http://schemas.microsoft.com/office/drawing/2014/main" id="{55FF8A6C-1E02-4CDE-7C4B-D9B17BA5B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414" y="6166719"/>
            <a:ext cx="1604010" cy="391243"/>
          </a:xfrm>
          <a:prstGeom prst="rect">
            <a:avLst/>
          </a:prstGeom>
        </p:spPr>
      </p:pic>
      <p:pic>
        <p:nvPicPr>
          <p:cNvPr id="9" name="Kép 8" descr="A képen Grafika, Betűtípus, embléma, Grafikus tervezés látható&#10;&#10;Automatikusan generált leírás">
            <a:extLst>
              <a:ext uri="{FF2B5EF4-FFF2-40B4-BE49-F238E27FC236}">
                <a16:creationId xmlns:a16="http://schemas.microsoft.com/office/drawing/2014/main" id="{AC583C71-B09A-CED6-D037-7DD87D8E0E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157" y="5882260"/>
            <a:ext cx="1289685" cy="730258"/>
          </a:xfrm>
          <a:prstGeom prst="rect">
            <a:avLst/>
          </a:prstGeom>
        </p:spPr>
      </p:pic>
      <p:pic>
        <p:nvPicPr>
          <p:cNvPr id="11" name="Kép 10" descr="A képen szöveg, Betűtípus, embléma, Grafika látható&#10;&#10;Automatikusan generált leírás">
            <a:extLst>
              <a:ext uri="{FF2B5EF4-FFF2-40B4-BE49-F238E27FC236}">
                <a16:creationId xmlns:a16="http://schemas.microsoft.com/office/drawing/2014/main" id="{0FCD2713-7702-BD9D-554C-B714B5B805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991" y="245482"/>
            <a:ext cx="2894014" cy="140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3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BDB147-1EDB-EA03-62A4-031E86404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  <a:t>Az alapító a munkával </a:t>
            </a:r>
            <a:b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  <a:t>teremtette a vagyonát!</a:t>
            </a:r>
          </a:p>
        </p:txBody>
      </p:sp>
      <p:pic>
        <p:nvPicPr>
          <p:cNvPr id="8" name="Kép 7" descr="A képen szöveg, Betűtípus, embléma, Grafika látható&#10;&#10;Automatikusan generált leírás">
            <a:extLst>
              <a:ext uri="{FF2B5EF4-FFF2-40B4-BE49-F238E27FC236}">
                <a16:creationId xmlns:a16="http://schemas.microsoft.com/office/drawing/2014/main" id="{E3DE5B1C-5E4D-06CB-6754-296455238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4" y="6482481"/>
            <a:ext cx="627855" cy="305601"/>
          </a:xfrm>
          <a:prstGeom prst="rect">
            <a:avLst/>
          </a:prstGeom>
        </p:spPr>
      </p:pic>
      <p:sp>
        <p:nvSpPr>
          <p:cNvPr id="3" name="Cím 1">
            <a:extLst>
              <a:ext uri="{FF2B5EF4-FFF2-40B4-BE49-F238E27FC236}">
                <a16:creationId xmlns:a16="http://schemas.microsoft.com/office/drawing/2014/main" id="{8661CAC4-5FC7-1294-F852-09D027A5241E}"/>
              </a:ext>
            </a:extLst>
          </p:cNvPr>
          <p:cNvSpPr txBox="1">
            <a:spLocks/>
          </p:cNvSpPr>
          <p:nvPr/>
        </p:nvSpPr>
        <p:spPr>
          <a:xfrm>
            <a:off x="1104900" y="1690687"/>
            <a:ext cx="10515600" cy="4791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3600" b="1" dirty="0">
              <a:solidFill>
                <a:srgbClr val="0070C0"/>
              </a:solidFill>
              <a:latin typeface="Bierstadt" panose="020B0004020202020204" pitchFamily="34" charset="0"/>
            </a:endParaRPr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DDF3C406-6EDF-B40C-C26A-7285D9B7AE9E}"/>
              </a:ext>
            </a:extLst>
          </p:cNvPr>
          <p:cNvSpPr txBox="1">
            <a:spLocks/>
          </p:cNvSpPr>
          <p:nvPr/>
        </p:nvSpPr>
        <p:spPr>
          <a:xfrm>
            <a:off x="1104900" y="21908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Nem egyértelműek a határok magán és cégvagyon között, illetve az azokkal szembeni elvárások sem.</a:t>
            </a:r>
          </a:p>
        </p:txBody>
      </p:sp>
      <p:sp>
        <p:nvSpPr>
          <p:cNvPr id="10" name="Cím 1">
            <a:extLst>
              <a:ext uri="{FF2B5EF4-FFF2-40B4-BE49-F238E27FC236}">
                <a16:creationId xmlns:a16="http://schemas.microsoft.com/office/drawing/2014/main" id="{5BD0E8FA-8C60-3C83-2F57-BF7D39AEA671}"/>
              </a:ext>
            </a:extLst>
          </p:cNvPr>
          <p:cNvSpPr txBox="1">
            <a:spLocks/>
          </p:cNvSpPr>
          <p:nvPr/>
        </p:nvSpPr>
        <p:spPr>
          <a:xfrm>
            <a:off x="1104900" y="3429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Ez a vagyon jellemzően nem diverzifikált, ha vannak is oldalágak egy iparágban, egy cégben működik.</a:t>
            </a:r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17249801-FCB3-2119-4A8E-2554ED513FDB}"/>
              </a:ext>
            </a:extLst>
          </p:cNvPr>
          <p:cNvSpPr txBox="1">
            <a:spLocks/>
          </p:cNvSpPr>
          <p:nvPr/>
        </p:nvSpPr>
        <p:spPr>
          <a:xfrm>
            <a:off x="1104900" y="49557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Nyomokban már megjelennek a cég/vagyon struktúrák, de ez sok esetben organikusan, adott helyzetekre adott válaszok mentén épül.</a:t>
            </a:r>
          </a:p>
        </p:txBody>
      </p:sp>
    </p:spTree>
    <p:extLst>
      <p:ext uri="{BB962C8B-B14F-4D97-AF65-F5344CB8AC3E}">
        <p14:creationId xmlns:p14="http://schemas.microsoft.com/office/powerpoint/2010/main" val="315177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2CC5F9-3389-135C-A8EE-9AC0F4D91C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8E58E8-FFDB-B5D1-097D-959F7B9EF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  <a:t>Egyáltalán minek az </a:t>
            </a:r>
            <a:b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  <a:t>átadásról beszélünk?</a:t>
            </a:r>
          </a:p>
        </p:txBody>
      </p:sp>
      <p:pic>
        <p:nvPicPr>
          <p:cNvPr id="8" name="Kép 7" descr="A képen szöveg, Betűtípus, embléma, Grafika látható&#10;&#10;Automatikusan generált leírás">
            <a:extLst>
              <a:ext uri="{FF2B5EF4-FFF2-40B4-BE49-F238E27FC236}">
                <a16:creationId xmlns:a16="http://schemas.microsoft.com/office/drawing/2014/main" id="{B0BE6D1F-1558-D49E-348F-FB893C16D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4" y="6482481"/>
            <a:ext cx="627855" cy="305601"/>
          </a:xfrm>
          <a:prstGeom prst="rect">
            <a:avLst/>
          </a:prstGeom>
        </p:spPr>
      </p:pic>
      <p:sp>
        <p:nvSpPr>
          <p:cNvPr id="3" name="Cím 1">
            <a:extLst>
              <a:ext uri="{FF2B5EF4-FFF2-40B4-BE49-F238E27FC236}">
                <a16:creationId xmlns:a16="http://schemas.microsoft.com/office/drawing/2014/main" id="{B74BE04C-FE04-6AF3-1480-0AFE9BB290DD}"/>
              </a:ext>
            </a:extLst>
          </p:cNvPr>
          <p:cNvSpPr txBox="1">
            <a:spLocks/>
          </p:cNvSpPr>
          <p:nvPr/>
        </p:nvSpPr>
        <p:spPr>
          <a:xfrm>
            <a:off x="1104900" y="1690687"/>
            <a:ext cx="10515600" cy="4791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3600" b="1" dirty="0">
              <a:solidFill>
                <a:srgbClr val="0070C0"/>
              </a:solidFill>
              <a:latin typeface="Bierstadt" panose="020B0004020202020204" pitchFamily="34" charset="0"/>
            </a:endParaRPr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E8283F67-A4A6-041D-6314-26E90DEB471D}"/>
              </a:ext>
            </a:extLst>
          </p:cNvPr>
          <p:cNvSpPr txBox="1">
            <a:spLocks/>
          </p:cNvSpPr>
          <p:nvPr/>
        </p:nvSpPr>
        <p:spPr>
          <a:xfrm>
            <a:off x="1104900" y="21908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A komplett vagyon valamilyen elrendezéséről, hiszen most is egyben működik, egyként kell kezelni!</a:t>
            </a:r>
          </a:p>
        </p:txBody>
      </p:sp>
      <p:sp>
        <p:nvSpPr>
          <p:cNvPr id="10" name="Cím 1">
            <a:extLst>
              <a:ext uri="{FF2B5EF4-FFF2-40B4-BE49-F238E27FC236}">
                <a16:creationId xmlns:a16="http://schemas.microsoft.com/office/drawing/2014/main" id="{F760E7EA-02E5-B1BB-A154-2C212C149F49}"/>
              </a:ext>
            </a:extLst>
          </p:cNvPr>
          <p:cNvSpPr txBox="1">
            <a:spLocks/>
          </p:cNvSpPr>
          <p:nvPr/>
        </p:nvSpPr>
        <p:spPr>
          <a:xfrm>
            <a:off x="1104900" y="35163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Minden vagyonelem kerüljön oda, ahol a legjobb helye van: kötődnek hozzá, hatékonyan működtetik, vagy mert szükségük van rá!</a:t>
            </a:r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FE3034BE-0D82-5452-3701-9A25B9514714}"/>
              </a:ext>
            </a:extLst>
          </p:cNvPr>
          <p:cNvSpPr txBox="1">
            <a:spLocks/>
          </p:cNvSpPr>
          <p:nvPr/>
        </p:nvSpPr>
        <p:spPr>
          <a:xfrm>
            <a:off x="1104900" y="49994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Egyes vagyonelemeket meg kell tartani az előző generációnak, a saját biztonsága és/vagy korrekciós lehetőség végett!</a:t>
            </a:r>
          </a:p>
        </p:txBody>
      </p:sp>
    </p:spTree>
    <p:extLst>
      <p:ext uri="{BB962C8B-B14F-4D97-AF65-F5344CB8AC3E}">
        <p14:creationId xmlns:p14="http://schemas.microsoft.com/office/powerpoint/2010/main" val="301884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BDB147-1EDB-EA03-62A4-031E86404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598805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  <a:t>Egységben a család</a:t>
            </a:r>
            <a:b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az igazságosság elve</a:t>
            </a:r>
            <a:b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b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  <a:t>Minden leszármazott egyenlő arányban részesül, ami egy kiszámítható igazságos rendszer minden generáció számára.</a:t>
            </a:r>
            <a:b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b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  <a:t>Egyben tartja a családot, hiszen a közös vagyonkezelés még a III-IV. generációt is összetartja.</a:t>
            </a:r>
            <a:b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b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  <a:t>Egységben jobban lehet működtetni a vagyonrendszert mint megosztva, a vagyonkezelésnek is van </a:t>
            </a:r>
            <a:b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  <a:t>méretgazdaságossága, szinergiái.</a:t>
            </a:r>
            <a:b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br>
              <a:rPr lang="hu-HU" sz="1800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r>
              <a:rPr lang="hu-HU" sz="2800" b="1" dirty="0">
                <a:solidFill>
                  <a:srgbClr val="0070C0"/>
                </a:solidFill>
                <a:latin typeface="Bierstadt" panose="020B0004020202020204" pitchFamily="34" charset="0"/>
              </a:rPr>
              <a:t>Mondjatok még!</a:t>
            </a:r>
            <a:endParaRPr lang="hu-HU" b="1" dirty="0">
              <a:solidFill>
                <a:srgbClr val="0070C0"/>
              </a:solidFill>
              <a:latin typeface="Bierstadt" panose="020B0004020202020204" pitchFamily="34" charset="0"/>
            </a:endParaRPr>
          </a:p>
        </p:txBody>
      </p:sp>
      <p:pic>
        <p:nvPicPr>
          <p:cNvPr id="5" name="Kép 4" descr="A képen szöveg, Betűtípus, embléma, Grafika látható&#10;&#10;Automatikusan generált leírás">
            <a:extLst>
              <a:ext uri="{FF2B5EF4-FFF2-40B4-BE49-F238E27FC236}">
                <a16:creationId xmlns:a16="http://schemas.microsoft.com/office/drawing/2014/main" id="{58C5B0DD-ED95-4E8D-9B4D-C407A6156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4" y="6482481"/>
            <a:ext cx="627855" cy="305601"/>
          </a:xfrm>
          <a:prstGeom prst="rect">
            <a:avLst/>
          </a:prstGeom>
        </p:spPr>
      </p:pic>
      <p:sp>
        <p:nvSpPr>
          <p:cNvPr id="6" name="Cím 1">
            <a:extLst>
              <a:ext uri="{FF2B5EF4-FFF2-40B4-BE49-F238E27FC236}">
                <a16:creationId xmlns:a16="http://schemas.microsoft.com/office/drawing/2014/main" id="{D860C061-4593-B1C8-E43B-5343599A64B4}"/>
              </a:ext>
            </a:extLst>
          </p:cNvPr>
          <p:cNvSpPr txBox="1">
            <a:spLocks/>
          </p:cNvSpPr>
          <p:nvPr/>
        </p:nvSpPr>
        <p:spPr>
          <a:xfrm>
            <a:off x="6096000" y="365125"/>
            <a:ext cx="5162550" cy="5988050"/>
          </a:xfrm>
          <a:prstGeom prst="rect">
            <a:avLst/>
          </a:prstGeom>
          <a:solidFill>
            <a:srgbClr val="0070C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u-HU" b="1" dirty="0" err="1">
                <a:solidFill>
                  <a:schemeClr val="bg1"/>
                </a:solidFill>
                <a:latin typeface="Bierstadt" panose="020B0004020202020204" pitchFamily="34" charset="0"/>
              </a:rPr>
              <a:t>Meritokrácia</a:t>
            </a:r>
            <a:r>
              <a:rPr lang="hu-HU" b="1" dirty="0">
                <a:solidFill>
                  <a:schemeClr val="bg1"/>
                </a:solidFill>
                <a:latin typeface="Bierstadt" panose="020B0004020202020204" pitchFamily="34" charset="0"/>
              </a:rPr>
              <a:t> </a:t>
            </a:r>
          </a:p>
          <a:p>
            <a:pPr algn="r"/>
            <a:r>
              <a:rPr lang="hu-HU" sz="3600" b="1" dirty="0">
                <a:solidFill>
                  <a:schemeClr val="bg1"/>
                </a:solidFill>
                <a:latin typeface="Bierstadt" panose="020B0004020202020204" pitchFamily="34" charset="0"/>
              </a:rPr>
              <a:t>a hatékonyság elve </a:t>
            </a:r>
          </a:p>
          <a:p>
            <a:pPr algn="r"/>
            <a:endParaRPr lang="hu-HU" sz="1800" b="1" dirty="0">
              <a:solidFill>
                <a:schemeClr val="bg1"/>
              </a:solidFill>
              <a:latin typeface="Bierstadt" panose="020B0004020202020204" pitchFamily="34" charset="0"/>
            </a:endParaRPr>
          </a:p>
          <a:p>
            <a:pPr algn="r"/>
            <a:r>
              <a:rPr lang="hu-HU" sz="1800" b="1" dirty="0">
                <a:solidFill>
                  <a:schemeClr val="bg1"/>
                </a:solidFill>
                <a:latin typeface="Bierstadt" panose="020B0004020202020204" pitchFamily="34" charset="0"/>
              </a:rPr>
              <a:t>Csak az kap (többet kap) aki megdolgozik érte, ez tiszta viszonyokat teremt, nem hagyja „eltunyulni” a következő generációkat.</a:t>
            </a:r>
            <a:br>
              <a:rPr lang="hu-HU" sz="1800" b="1" dirty="0">
                <a:solidFill>
                  <a:schemeClr val="bg1"/>
                </a:solidFill>
                <a:latin typeface="Bierstadt" panose="020B0004020202020204" pitchFamily="34" charset="0"/>
              </a:rPr>
            </a:br>
            <a:br>
              <a:rPr lang="hu-HU" sz="1800" b="1" dirty="0">
                <a:solidFill>
                  <a:schemeClr val="bg1"/>
                </a:solidFill>
                <a:latin typeface="Bierstadt" panose="020B0004020202020204" pitchFamily="34" charset="0"/>
              </a:rPr>
            </a:br>
            <a:r>
              <a:rPr lang="hu-HU" sz="1800" b="1" dirty="0">
                <a:solidFill>
                  <a:schemeClr val="bg1"/>
                </a:solidFill>
                <a:latin typeface="Bierstadt" panose="020B0004020202020204" pitchFamily="34" charset="0"/>
              </a:rPr>
              <a:t>Olyannak kell a vagyont adni, aki jól tudja működtetni, legyen az a cég vezetése, </a:t>
            </a:r>
          </a:p>
          <a:p>
            <a:pPr algn="r"/>
            <a:r>
              <a:rPr lang="hu-HU" sz="1800" b="1" dirty="0">
                <a:solidFill>
                  <a:schemeClr val="bg1"/>
                </a:solidFill>
                <a:latin typeface="Bierstadt" panose="020B0004020202020204" pitchFamily="34" charset="0"/>
              </a:rPr>
              <a:t>passzív vagyon kezelése.</a:t>
            </a:r>
          </a:p>
          <a:p>
            <a:pPr algn="r"/>
            <a:endParaRPr lang="hu-HU" sz="1800" b="1" dirty="0">
              <a:solidFill>
                <a:schemeClr val="bg1"/>
              </a:solidFill>
              <a:latin typeface="Bierstadt" panose="020B0004020202020204" pitchFamily="34" charset="0"/>
            </a:endParaRPr>
          </a:p>
          <a:p>
            <a:pPr algn="r"/>
            <a:r>
              <a:rPr lang="hu-HU" sz="1800" b="1" dirty="0">
                <a:solidFill>
                  <a:schemeClr val="bg1"/>
                </a:solidFill>
                <a:latin typeface="Bierstadt" panose="020B0004020202020204" pitchFamily="34" charset="0"/>
              </a:rPr>
              <a:t>Egy agilis és innováció orientált </a:t>
            </a:r>
          </a:p>
          <a:p>
            <a:pPr algn="r"/>
            <a:r>
              <a:rPr lang="hu-HU" sz="1800" b="1" dirty="0">
                <a:solidFill>
                  <a:schemeClr val="bg1"/>
                </a:solidFill>
                <a:latin typeface="Bierstadt" panose="020B0004020202020204" pitchFamily="34" charset="0"/>
              </a:rPr>
              <a:t>rendszer jön létre, aminek </a:t>
            </a:r>
          </a:p>
          <a:p>
            <a:pPr algn="r"/>
            <a:r>
              <a:rPr lang="hu-HU" sz="1800" b="1" dirty="0">
                <a:solidFill>
                  <a:schemeClr val="bg1"/>
                </a:solidFill>
                <a:latin typeface="Bierstadt" panose="020B0004020202020204" pitchFamily="34" charset="0"/>
              </a:rPr>
              <a:t>mozgatórugója a növekedéskényszer </a:t>
            </a:r>
          </a:p>
          <a:p>
            <a:pPr algn="r"/>
            <a:r>
              <a:rPr lang="hu-HU" sz="1800" b="1" dirty="0">
                <a:solidFill>
                  <a:schemeClr val="bg1"/>
                </a:solidFill>
                <a:latin typeface="Bierstadt" panose="020B0004020202020204" pitchFamily="34" charset="0"/>
              </a:rPr>
              <a:t>és az önmegvalósítás</a:t>
            </a:r>
          </a:p>
          <a:p>
            <a:pPr algn="r"/>
            <a:r>
              <a:rPr lang="hu-HU" sz="1800" b="1" dirty="0">
                <a:solidFill>
                  <a:schemeClr val="bg1"/>
                </a:solidFill>
                <a:latin typeface="Bierstadt" panose="020B0004020202020204" pitchFamily="34" charset="0"/>
              </a:rPr>
              <a:t> </a:t>
            </a:r>
            <a:br>
              <a:rPr lang="hu-HU" sz="1800" b="1" dirty="0">
                <a:solidFill>
                  <a:schemeClr val="bg1"/>
                </a:solidFill>
                <a:latin typeface="Bierstadt" panose="020B0004020202020204" pitchFamily="34" charset="0"/>
              </a:rPr>
            </a:br>
            <a:r>
              <a:rPr lang="hu-HU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Mondjatok még!</a:t>
            </a:r>
            <a:endParaRPr lang="hu-HU" b="1" dirty="0">
              <a:solidFill>
                <a:schemeClr val="bg1"/>
              </a:solidFill>
              <a:latin typeface="Bierstadt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2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BDB147-1EDB-EA03-62A4-031E86404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5988050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  <a:t>Egységben a család</a:t>
            </a:r>
            <a:b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az igazságosság elve</a:t>
            </a:r>
            <a:b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br>
              <a:rPr lang="hu-HU" sz="2800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br>
              <a:rPr lang="hu-HU" sz="2800" b="1" dirty="0">
                <a:solidFill>
                  <a:srgbClr val="0070C0"/>
                </a:solidFill>
                <a:latin typeface="Bierstadt" panose="020B0004020202020204" pitchFamily="34" charset="0"/>
              </a:rPr>
            </a:br>
            <a:r>
              <a:rPr lang="hu-HU" sz="2800" b="1" dirty="0">
                <a:solidFill>
                  <a:srgbClr val="0070C0"/>
                </a:solidFill>
                <a:latin typeface="Bierstadt" panose="020B0004020202020204" pitchFamily="34" charset="0"/>
              </a:rPr>
              <a:t>Mi szól ellene?</a:t>
            </a:r>
          </a:p>
        </p:txBody>
      </p:sp>
      <p:pic>
        <p:nvPicPr>
          <p:cNvPr id="5" name="Kép 4" descr="A képen szöveg, Betűtípus, embléma, Grafika látható&#10;&#10;Automatikusan generált leírás">
            <a:extLst>
              <a:ext uri="{FF2B5EF4-FFF2-40B4-BE49-F238E27FC236}">
                <a16:creationId xmlns:a16="http://schemas.microsoft.com/office/drawing/2014/main" id="{58C5B0DD-ED95-4E8D-9B4D-C407A6156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4" y="6482481"/>
            <a:ext cx="627855" cy="305601"/>
          </a:xfrm>
          <a:prstGeom prst="rect">
            <a:avLst/>
          </a:prstGeom>
        </p:spPr>
      </p:pic>
      <p:sp>
        <p:nvSpPr>
          <p:cNvPr id="6" name="Cím 1">
            <a:extLst>
              <a:ext uri="{FF2B5EF4-FFF2-40B4-BE49-F238E27FC236}">
                <a16:creationId xmlns:a16="http://schemas.microsoft.com/office/drawing/2014/main" id="{D860C061-4593-B1C8-E43B-5343599A64B4}"/>
              </a:ext>
            </a:extLst>
          </p:cNvPr>
          <p:cNvSpPr txBox="1">
            <a:spLocks/>
          </p:cNvSpPr>
          <p:nvPr/>
        </p:nvSpPr>
        <p:spPr>
          <a:xfrm>
            <a:off x="6096000" y="365125"/>
            <a:ext cx="5153025" cy="5988050"/>
          </a:xfrm>
          <a:prstGeom prst="rect">
            <a:avLst/>
          </a:prstGeom>
          <a:solidFill>
            <a:srgbClr val="0070C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u-HU" b="1" dirty="0" err="1">
                <a:solidFill>
                  <a:schemeClr val="bg1"/>
                </a:solidFill>
                <a:latin typeface="Bierstadt" panose="020B0004020202020204" pitchFamily="34" charset="0"/>
              </a:rPr>
              <a:t>Meritokrácia</a:t>
            </a:r>
            <a:r>
              <a:rPr lang="hu-HU" b="1" dirty="0">
                <a:solidFill>
                  <a:schemeClr val="bg1"/>
                </a:solidFill>
                <a:latin typeface="Bierstadt" panose="020B0004020202020204" pitchFamily="34" charset="0"/>
              </a:rPr>
              <a:t> </a:t>
            </a:r>
          </a:p>
          <a:p>
            <a:pPr algn="r"/>
            <a:r>
              <a:rPr lang="hu-HU" sz="3600" b="1" dirty="0">
                <a:solidFill>
                  <a:schemeClr val="bg1"/>
                </a:solidFill>
                <a:latin typeface="Bierstadt" panose="020B0004020202020204" pitchFamily="34" charset="0"/>
              </a:rPr>
              <a:t>a hatékonyság elve</a:t>
            </a:r>
          </a:p>
          <a:p>
            <a:pPr algn="r"/>
            <a:endParaRPr lang="hu-HU" sz="2800" b="1" dirty="0">
              <a:solidFill>
                <a:schemeClr val="bg1"/>
              </a:solidFill>
              <a:latin typeface="Bierstadt" panose="020B0004020202020204" pitchFamily="34" charset="0"/>
            </a:endParaRPr>
          </a:p>
          <a:p>
            <a:pPr algn="r"/>
            <a:r>
              <a:rPr lang="hu-HU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 </a:t>
            </a:r>
            <a:br>
              <a:rPr lang="hu-HU" sz="2800" b="1" dirty="0">
                <a:solidFill>
                  <a:schemeClr val="bg1"/>
                </a:solidFill>
                <a:latin typeface="Bierstadt" panose="020B0004020202020204" pitchFamily="34" charset="0"/>
              </a:rPr>
            </a:br>
            <a:r>
              <a:rPr lang="hu-HU" sz="2800" b="1" dirty="0">
                <a:solidFill>
                  <a:schemeClr val="bg1"/>
                </a:solidFill>
                <a:latin typeface="Bierstadt" panose="020B0004020202020204" pitchFamily="34" charset="0"/>
              </a:rPr>
              <a:t>Mi szól ellene?</a:t>
            </a:r>
          </a:p>
        </p:txBody>
      </p:sp>
    </p:spTree>
    <p:extLst>
      <p:ext uri="{BB962C8B-B14F-4D97-AF65-F5344CB8AC3E}">
        <p14:creationId xmlns:p14="http://schemas.microsoft.com/office/powerpoint/2010/main" val="337787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BDB147-1EDB-EA03-62A4-031E86404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410825" cy="5988050"/>
          </a:xfrm>
          <a:gradFill flip="none" rotWithShape="1">
            <a:gsLst>
              <a:gs pos="0">
                <a:schemeClr val="bg1"/>
              </a:gs>
              <a:gs pos="16000">
                <a:schemeClr val="bg1"/>
              </a:gs>
              <a:gs pos="84000">
                <a:srgbClr val="0070C0"/>
              </a:gs>
              <a:gs pos="100000">
                <a:srgbClr val="0070C0"/>
              </a:gs>
            </a:gsLst>
            <a:lin ang="0" scaled="1"/>
            <a:tileRect/>
          </a:gra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endParaRPr lang="hu-HU" b="1" dirty="0">
              <a:solidFill>
                <a:srgbClr val="0070C0"/>
              </a:solidFill>
              <a:latin typeface="Bierstadt" panose="020B0004020202020204" pitchFamily="34" charset="0"/>
            </a:endParaRPr>
          </a:p>
        </p:txBody>
      </p:sp>
      <p:pic>
        <p:nvPicPr>
          <p:cNvPr id="5" name="Kép 4" descr="A képen szöveg, Betűtípus, embléma, Grafika látható&#10;&#10;Automatikusan generált leírás">
            <a:extLst>
              <a:ext uri="{FF2B5EF4-FFF2-40B4-BE49-F238E27FC236}">
                <a16:creationId xmlns:a16="http://schemas.microsoft.com/office/drawing/2014/main" id="{58C5B0DD-ED95-4E8D-9B4D-C407A6156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4" y="6482481"/>
            <a:ext cx="627855" cy="30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9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BDB147-1EDB-EA03-62A4-031E86404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  <a:t>Kérdések 1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0132C0DC-97A0-3BE5-3082-C194B2B42E11}"/>
              </a:ext>
            </a:extLst>
          </p:cNvPr>
          <p:cNvSpPr txBox="1">
            <a:spLocks/>
          </p:cNvSpPr>
          <p:nvPr/>
        </p:nvSpPr>
        <p:spPr>
          <a:xfrm>
            <a:off x="1104900" y="27764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Kik kapjanak ebből, mekkora az érintettek köre?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0320BDFE-D9EE-C565-7E35-13BDE2F8CA06}"/>
              </a:ext>
            </a:extLst>
          </p:cNvPr>
          <p:cNvSpPr txBox="1">
            <a:spLocks/>
          </p:cNvSpPr>
          <p:nvPr/>
        </p:nvSpPr>
        <p:spPr>
          <a:xfrm>
            <a:off x="1104900" y="37654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Miért kapjanak tulajdont, mi a szándék?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EC366BC9-3FB2-BA84-AF97-23E0CEBC228A}"/>
              </a:ext>
            </a:extLst>
          </p:cNvPr>
          <p:cNvSpPr txBox="1">
            <a:spLocks/>
          </p:cNvSpPr>
          <p:nvPr/>
        </p:nvSpPr>
        <p:spPr>
          <a:xfrm>
            <a:off x="1104900" y="47648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Mikor (időben/feltétellel) kapjanak tulajdont?</a:t>
            </a:r>
          </a:p>
        </p:txBody>
      </p:sp>
      <p:pic>
        <p:nvPicPr>
          <p:cNvPr id="9" name="Kép 8" descr="A képen szöveg, Betűtípus, embléma, Grafika látható&#10;&#10;Automatikusan generált leírás">
            <a:extLst>
              <a:ext uri="{FF2B5EF4-FFF2-40B4-BE49-F238E27FC236}">
                <a16:creationId xmlns:a16="http://schemas.microsoft.com/office/drawing/2014/main" id="{C635B7E6-1286-D294-DFE4-D6C834CA9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4" y="6482481"/>
            <a:ext cx="627855" cy="305601"/>
          </a:xfrm>
          <a:prstGeom prst="rect">
            <a:avLst/>
          </a:prstGeom>
        </p:spPr>
      </p:pic>
      <p:sp>
        <p:nvSpPr>
          <p:cNvPr id="5" name="Cím 1">
            <a:extLst>
              <a:ext uri="{FF2B5EF4-FFF2-40B4-BE49-F238E27FC236}">
                <a16:creationId xmlns:a16="http://schemas.microsoft.com/office/drawing/2014/main" id="{D71F8FDD-2FDE-C919-50A6-3EA700D7DFB2}"/>
              </a:ext>
            </a:extLst>
          </p:cNvPr>
          <p:cNvSpPr txBox="1">
            <a:spLocks/>
          </p:cNvSpPr>
          <p:nvPr/>
        </p:nvSpPr>
        <p:spPr>
          <a:xfrm>
            <a:off x="1104900" y="49942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3600" b="1" dirty="0">
              <a:solidFill>
                <a:srgbClr val="0070C0"/>
              </a:solidFill>
              <a:latin typeface="Bierstadt" panose="020B0004020202020204" pitchFamily="34" charset="0"/>
            </a:endParaRP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86D96419-4A58-1113-A772-1F4C8646FED3}"/>
              </a:ext>
            </a:extLst>
          </p:cNvPr>
          <p:cNvSpPr txBox="1">
            <a:spLocks/>
          </p:cNvSpPr>
          <p:nvPr/>
        </p:nvSpPr>
        <p:spPr>
          <a:xfrm>
            <a:off x="1104900" y="18533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Mit szeretne/fog átadni az előző generáció?</a:t>
            </a:r>
          </a:p>
        </p:txBody>
      </p:sp>
    </p:spTree>
    <p:extLst>
      <p:ext uri="{BB962C8B-B14F-4D97-AF65-F5344CB8AC3E}">
        <p14:creationId xmlns:p14="http://schemas.microsoft.com/office/powerpoint/2010/main" val="383982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081269-CAFB-51DD-6E39-53C7DDFFF7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DE9893-B2B9-23AC-5D89-1D4707A2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  <a:t>Kérdések 2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3673405F-94FD-A33D-72A8-3C3BC169E82C}"/>
              </a:ext>
            </a:extLst>
          </p:cNvPr>
          <p:cNvSpPr txBox="1">
            <a:spLocks/>
          </p:cNvSpPr>
          <p:nvPr/>
        </p:nvSpPr>
        <p:spPr>
          <a:xfrm>
            <a:off x="1104900" y="16906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Csak családon belül adható a tulajdon?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5F97DF62-D9C4-34E6-1A66-E23E213B0CC1}"/>
              </a:ext>
            </a:extLst>
          </p:cNvPr>
          <p:cNvSpPr txBox="1">
            <a:spLocks/>
          </p:cNvSpPr>
          <p:nvPr/>
        </p:nvSpPr>
        <p:spPr>
          <a:xfrm>
            <a:off x="1104900" y="26797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Milyen arányban és módon osztható a vagyon?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38569432-026E-76F1-6FED-98177478EDF9}"/>
              </a:ext>
            </a:extLst>
          </p:cNvPr>
          <p:cNvSpPr txBox="1">
            <a:spLocks/>
          </p:cNvSpPr>
          <p:nvPr/>
        </p:nvSpPr>
        <p:spPr>
          <a:xfrm>
            <a:off x="1104900" y="36790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A tulajdon átadás transzparens, egységes?</a:t>
            </a:r>
          </a:p>
        </p:txBody>
      </p:sp>
      <p:pic>
        <p:nvPicPr>
          <p:cNvPr id="9" name="Kép 8" descr="A képen szöveg, Betűtípus, embléma, Grafika látható&#10;&#10;Automatikusan generált leírás">
            <a:extLst>
              <a:ext uri="{FF2B5EF4-FFF2-40B4-BE49-F238E27FC236}">
                <a16:creationId xmlns:a16="http://schemas.microsoft.com/office/drawing/2014/main" id="{0ADAC50E-0FC0-BC70-39CE-46D317513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4" y="6482481"/>
            <a:ext cx="627855" cy="305601"/>
          </a:xfrm>
          <a:prstGeom prst="rect">
            <a:avLst/>
          </a:prstGeom>
        </p:spPr>
      </p:pic>
      <p:sp>
        <p:nvSpPr>
          <p:cNvPr id="5" name="Cím 1">
            <a:extLst>
              <a:ext uri="{FF2B5EF4-FFF2-40B4-BE49-F238E27FC236}">
                <a16:creationId xmlns:a16="http://schemas.microsoft.com/office/drawing/2014/main" id="{065C72B6-F336-FEEA-116C-62210784F9CB}"/>
              </a:ext>
            </a:extLst>
          </p:cNvPr>
          <p:cNvSpPr txBox="1">
            <a:spLocks/>
          </p:cNvSpPr>
          <p:nvPr/>
        </p:nvSpPr>
        <p:spPr>
          <a:xfrm>
            <a:off x="1104900" y="46680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Mi van akkor, ha nem jól döntünk?</a:t>
            </a:r>
          </a:p>
        </p:txBody>
      </p:sp>
    </p:spTree>
    <p:extLst>
      <p:ext uri="{BB962C8B-B14F-4D97-AF65-F5344CB8AC3E}">
        <p14:creationId xmlns:p14="http://schemas.microsoft.com/office/powerpoint/2010/main" val="392479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A5351-4325-FE3C-BFC4-67A6C3E6B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C6C170-1C71-2804-4D0E-821FAA039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  <a:latin typeface="Bierstadt" panose="020B0004020202020204" pitchFamily="34" charset="0"/>
              </a:rPr>
              <a:t>Kérdések 3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E82EA860-6446-39F3-2237-AE49AC1BCBB3}"/>
              </a:ext>
            </a:extLst>
          </p:cNvPr>
          <p:cNvSpPr txBox="1">
            <a:spLocks/>
          </p:cNvSpPr>
          <p:nvPr/>
        </p:nvSpPr>
        <p:spPr>
          <a:xfrm>
            <a:off x="1104900" y="17089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Lehet-e ezeket az elveket együtt alkalmazni?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FD651FDF-A519-F20A-ECEF-38B57CADA900}"/>
              </a:ext>
            </a:extLst>
          </p:cNvPr>
          <p:cNvSpPr txBox="1">
            <a:spLocks/>
          </p:cNvSpPr>
          <p:nvPr/>
        </p:nvSpPr>
        <p:spPr>
          <a:xfrm>
            <a:off x="1104900" y="38989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Mi van, ha nem akarják elfogadni, </a:t>
            </a:r>
          </a:p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átvenni a vagyont?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6DE1EB30-007B-A477-D553-D1416ADFD448}"/>
              </a:ext>
            </a:extLst>
          </p:cNvPr>
          <p:cNvSpPr txBox="1">
            <a:spLocks/>
          </p:cNvSpPr>
          <p:nvPr/>
        </p:nvSpPr>
        <p:spPr>
          <a:xfrm>
            <a:off x="1104900" y="48982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Mit tehet a család, hogy jó megoldást találjon?</a:t>
            </a:r>
          </a:p>
        </p:txBody>
      </p:sp>
      <p:pic>
        <p:nvPicPr>
          <p:cNvPr id="9" name="Kép 8" descr="A képen szöveg, Betűtípus, embléma, Grafika látható&#10;&#10;Automatikusan generált leírás">
            <a:extLst>
              <a:ext uri="{FF2B5EF4-FFF2-40B4-BE49-F238E27FC236}">
                <a16:creationId xmlns:a16="http://schemas.microsoft.com/office/drawing/2014/main" id="{3BE6A19F-0063-5BE4-017E-214510F41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4" y="6482481"/>
            <a:ext cx="627855" cy="305601"/>
          </a:xfrm>
          <a:prstGeom prst="rect">
            <a:avLst/>
          </a:prstGeom>
        </p:spPr>
      </p:pic>
      <p:sp>
        <p:nvSpPr>
          <p:cNvPr id="5" name="Cím 1">
            <a:extLst>
              <a:ext uri="{FF2B5EF4-FFF2-40B4-BE49-F238E27FC236}">
                <a16:creationId xmlns:a16="http://schemas.microsoft.com/office/drawing/2014/main" id="{594010A4-4277-83D0-FE22-2F7DCA9780D1}"/>
              </a:ext>
            </a:extLst>
          </p:cNvPr>
          <p:cNvSpPr txBox="1">
            <a:spLocks/>
          </p:cNvSpPr>
          <p:nvPr/>
        </p:nvSpPr>
        <p:spPr>
          <a:xfrm>
            <a:off x="1104900" y="46680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3600" b="1" dirty="0">
              <a:solidFill>
                <a:srgbClr val="0070C0"/>
              </a:solidFill>
              <a:latin typeface="Bierstadt" panose="020B0004020202020204" pitchFamily="34" charset="0"/>
            </a:endParaRP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82E450EA-8CC3-F16F-57CC-C6022D768752}"/>
              </a:ext>
            </a:extLst>
          </p:cNvPr>
          <p:cNvSpPr txBox="1">
            <a:spLocks/>
          </p:cNvSpPr>
          <p:nvPr/>
        </p:nvSpPr>
        <p:spPr>
          <a:xfrm>
            <a:off x="1104900" y="2634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0070C0"/>
                </a:solidFill>
                <a:latin typeface="Bierstadt" panose="020B0004020202020204" pitchFamily="34" charset="0"/>
              </a:rPr>
              <a:t>Egyáltalán elvekről, vagy adott személyek  alkalmasságáról beszélünk?</a:t>
            </a:r>
          </a:p>
        </p:txBody>
      </p:sp>
    </p:spTree>
    <p:extLst>
      <p:ext uri="{BB962C8B-B14F-4D97-AF65-F5344CB8AC3E}">
        <p14:creationId xmlns:p14="http://schemas.microsoft.com/office/powerpoint/2010/main" val="147895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419</Words>
  <Application>Microsoft Office PowerPoint</Application>
  <PresentationFormat>Szélesvásznú</PresentationFormat>
  <Paragraphs>42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Bierstadt</vt:lpstr>
      <vt:lpstr>Calibri</vt:lpstr>
      <vt:lpstr>Calibri Light</vt:lpstr>
      <vt:lpstr>Office-téma</vt:lpstr>
      <vt:lpstr>Kapjon-e tulajdont, aki nem dolgozik?  FBN-H Klub - Boross Dávid</vt:lpstr>
      <vt:lpstr>Az alapító a munkával  teremtette a vagyonát!</vt:lpstr>
      <vt:lpstr>Egyáltalán minek az  átadásról beszélünk?</vt:lpstr>
      <vt:lpstr>Egységben a család az igazságosság elve  Minden leszármazott egyenlő arányban részesül, ami egy kiszámítható igazságos rendszer minden generáció számára.  Egyben tartja a családot, hiszen a közös vagyonkezelés még a III-IV. generációt is összetartja.  Egységben jobban lehet működtetni a vagyonrendszert mint megosztva, a vagyonkezelésnek is van  méretgazdaságossága, szinergiái.  Mondjatok még!</vt:lpstr>
      <vt:lpstr>Egységben a család az igazságosság elve   Mi szól ellene?</vt:lpstr>
      <vt:lpstr>PowerPoint-bemutató</vt:lpstr>
      <vt:lpstr>Kérdések 1</vt:lpstr>
      <vt:lpstr>Kérdések 2</vt:lpstr>
      <vt:lpstr>Kérdések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Dolgozzon a családtag  a cégnél vagy sem?  FBN-H Klub - Boross Dávid</dc:title>
  <dc:creator>Boross Dávid</dc:creator>
  <cp:lastModifiedBy>Boross Dávid</cp:lastModifiedBy>
  <cp:revision>7</cp:revision>
  <dcterms:created xsi:type="dcterms:W3CDTF">2024-01-31T21:35:36Z</dcterms:created>
  <dcterms:modified xsi:type="dcterms:W3CDTF">2024-03-04T19:59:56Z</dcterms:modified>
</cp:coreProperties>
</file>