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5" r:id="rId2"/>
    <p:sldId id="310" r:id="rId3"/>
    <p:sldId id="308" r:id="rId4"/>
    <p:sldId id="307" r:id="rId5"/>
    <p:sldId id="303" r:id="rId6"/>
    <p:sldId id="275" r:id="rId7"/>
    <p:sldId id="276" r:id="rId8"/>
    <p:sldId id="295" r:id="rId9"/>
    <p:sldId id="278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64281-63C0-4F14-B106-8040BB6A57AB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8B687-9DA1-4993-836C-14C34E4751D0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3361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Google Shape;4734;p9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211" name="Google Shape;4735;p9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708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2978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3175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31253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userDrawn="1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69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0236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53035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1655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91784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4039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3820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97200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7587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07709-1C6A-44C3-AA3D-CF2EE37081B2}" type="datetimeFigureOut">
              <a:rPr lang="sr-Latn-RS" smtClean="0"/>
              <a:t>13.10.2020.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C7BEB-0EA3-4AC6-8BD1-346604F1728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2919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mmamethod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78" t="10988" r="65261" b="7037"/>
          <a:stretch/>
        </p:blipFill>
        <p:spPr>
          <a:xfrm>
            <a:off x="0" y="0"/>
            <a:ext cx="12191999" cy="687373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12206178" cy="6858000"/>
          </a:xfrm>
          <a:prstGeom prst="rect">
            <a:avLst/>
          </a:prstGeom>
          <a:blipFill dpi="0" rotWithShape="1">
            <a:blip r:embed="rId3">
              <a:alphaModFix amt="33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Rectangle 5"/>
          <p:cNvSpPr/>
          <p:nvPr/>
        </p:nvSpPr>
        <p:spPr>
          <a:xfrm>
            <a:off x="3983525" y="0"/>
            <a:ext cx="8208476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6" name="Rectangle 15"/>
          <p:cNvSpPr/>
          <p:nvPr/>
        </p:nvSpPr>
        <p:spPr>
          <a:xfrm>
            <a:off x="3969346" y="-15739"/>
            <a:ext cx="8222653" cy="6858000"/>
          </a:xfrm>
          <a:prstGeom prst="rect">
            <a:avLst/>
          </a:prstGeom>
          <a:blipFill dpi="0" rotWithShape="1">
            <a:blip r:embed="rId3">
              <a:alphaModFix amt="4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1" name="TextBox 10"/>
          <p:cNvSpPr txBox="1"/>
          <p:nvPr/>
        </p:nvSpPr>
        <p:spPr>
          <a:xfrm>
            <a:off x="3998559" y="2218268"/>
            <a:ext cx="816422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500" dirty="0">
                <a:solidFill>
                  <a:schemeClr val="accent1">
                    <a:lumMod val="50000"/>
                  </a:schemeClr>
                </a:solidFill>
              </a:rPr>
              <a:t>NŐI EGÉSZSÉGÜNK ÉS ÖNBECSÜLÉSÜNK ÁLDOZATAI SZEREPEINK OLTÁRÁN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96" y="1852646"/>
            <a:ext cx="3184606" cy="31846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5999" y="5480875"/>
            <a:ext cx="4186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</a:rPr>
              <a:t>Mezei Tünde</a:t>
            </a:r>
          </a:p>
          <a:p>
            <a:pPr algn="ctr"/>
            <a:r>
              <a:rPr lang="hu-HU" sz="2200" dirty="0">
                <a:solidFill>
                  <a:schemeClr val="accent1">
                    <a:lumMod val="75000"/>
                  </a:schemeClr>
                </a:solidFill>
                <a:latin typeface="Gilroy-SemiBold" panose="00000700000000000000" pitchFamily="2" charset="-18"/>
              </a:rPr>
              <a:t>HR és életvezetési tanácsadó</a:t>
            </a:r>
            <a:endParaRPr lang="sr-Latn-RS" sz="2200" dirty="0">
              <a:solidFill>
                <a:schemeClr val="accent1">
                  <a:lumMod val="75000"/>
                </a:schemeClr>
              </a:solidFill>
              <a:latin typeface="Gilroy-SemiBold" panose="000007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8598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78" t="10988" r="65261" b="7037"/>
          <a:stretch/>
        </p:blipFill>
        <p:spPr>
          <a:xfrm>
            <a:off x="0" y="0"/>
            <a:ext cx="12191999" cy="68737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4179" y="0"/>
            <a:ext cx="12206178" cy="6889898"/>
          </a:xfrm>
          <a:prstGeom prst="rect">
            <a:avLst/>
          </a:prstGeom>
          <a:blipFill dpi="0" rotWithShape="1">
            <a:blip r:embed="rId3">
              <a:alphaModFix amt="33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109" y="-333455"/>
            <a:ext cx="7757307" cy="73666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79" y="5197802"/>
            <a:ext cx="1660198" cy="166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6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23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F679CC-2E31-2F45-8FE4-F15B9948C578}"/>
              </a:ext>
            </a:extLst>
          </p:cNvPr>
          <p:cNvGrpSpPr/>
          <p:nvPr/>
        </p:nvGrpSpPr>
        <p:grpSpPr>
          <a:xfrm>
            <a:off x="3632200" y="868363"/>
            <a:ext cx="2409825" cy="2406650"/>
            <a:chOff x="3632200" y="868363"/>
            <a:chExt cx="2409825" cy="2406650"/>
          </a:xfrm>
        </p:grpSpPr>
        <p:sp>
          <p:nvSpPr>
            <p:cNvPr id="221189" name="Google Shape;4740;p103"/>
            <p:cNvSpPr>
              <a:spLocks/>
            </p:cNvSpPr>
            <p:nvPr/>
          </p:nvSpPr>
          <p:spPr bwMode="auto">
            <a:xfrm>
              <a:off x="4926013" y="868363"/>
              <a:ext cx="1116012" cy="1411287"/>
            </a:xfrm>
            <a:custGeom>
              <a:avLst/>
              <a:gdLst>
                <a:gd name="T0" fmla="*/ 2147483646 w 251"/>
                <a:gd name="T1" fmla="*/ 2147483646 h 317"/>
                <a:gd name="T2" fmla="*/ 0 w 251"/>
                <a:gd name="T3" fmla="*/ 2147483646 h 317"/>
                <a:gd name="T4" fmla="*/ 2147483646 w 251"/>
                <a:gd name="T5" fmla="*/ 2147483646 h 317"/>
                <a:gd name="T6" fmla="*/ 2147483646 w 251"/>
                <a:gd name="T7" fmla="*/ 2147483646 h 317"/>
                <a:gd name="T8" fmla="*/ 2147483646 w 251"/>
                <a:gd name="T9" fmla="*/ 2147483646 h 3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1" h="317" extrusionOk="0">
                  <a:moveTo>
                    <a:pt x="228" y="1"/>
                  </a:moveTo>
                  <a:cubicBezTo>
                    <a:pt x="146" y="6"/>
                    <a:pt x="69" y="30"/>
                    <a:pt x="0" y="67"/>
                  </a:cubicBezTo>
                  <a:cubicBezTo>
                    <a:pt x="251" y="317"/>
                    <a:pt x="251" y="317"/>
                    <a:pt x="251" y="317"/>
                  </a:cubicBezTo>
                  <a:cubicBezTo>
                    <a:pt x="251" y="22"/>
                    <a:pt x="251" y="22"/>
                    <a:pt x="251" y="22"/>
                  </a:cubicBezTo>
                  <a:cubicBezTo>
                    <a:pt x="251" y="10"/>
                    <a:pt x="240" y="0"/>
                    <a:pt x="228" y="1"/>
                  </a:cubicBezTo>
                  <a:close/>
                </a:path>
              </a:pathLst>
            </a:custGeom>
            <a:solidFill>
              <a:srgbClr val="FFD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90" name="Google Shape;4741;p103"/>
            <p:cNvSpPr>
              <a:spLocks/>
            </p:cNvSpPr>
            <p:nvPr/>
          </p:nvSpPr>
          <p:spPr bwMode="auto">
            <a:xfrm>
              <a:off x="3930650" y="1166813"/>
              <a:ext cx="2111375" cy="2108200"/>
            </a:xfrm>
            <a:custGeom>
              <a:avLst/>
              <a:gdLst>
                <a:gd name="T0" fmla="*/ 2147483646 w 475"/>
                <a:gd name="T1" fmla="*/ 2147483646 h 474"/>
                <a:gd name="T2" fmla="*/ 2147483646 w 475"/>
                <a:gd name="T3" fmla="*/ 2147483646 h 474"/>
                <a:gd name="T4" fmla="*/ 2147483646 w 475"/>
                <a:gd name="T5" fmla="*/ 0 h 474"/>
                <a:gd name="T6" fmla="*/ 0 w 475"/>
                <a:gd name="T7" fmla="*/ 2147483646 h 474"/>
                <a:gd name="T8" fmla="*/ 2147483646 w 475"/>
                <a:gd name="T9" fmla="*/ 2147483646 h 474"/>
                <a:gd name="T10" fmla="*/ 2147483646 w 475"/>
                <a:gd name="T11" fmla="*/ 2147483646 h 474"/>
                <a:gd name="T12" fmla="*/ 2147483646 w 475"/>
                <a:gd name="T13" fmla="*/ 2147483646 h 4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5" h="474" extrusionOk="0">
                  <a:moveTo>
                    <a:pt x="475" y="453"/>
                  </a:moveTo>
                  <a:cubicBezTo>
                    <a:pt x="475" y="250"/>
                    <a:pt x="475" y="250"/>
                    <a:pt x="475" y="25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130" y="51"/>
                    <a:pt x="52" y="129"/>
                    <a:pt x="0" y="223"/>
                  </a:cubicBezTo>
                  <a:cubicBezTo>
                    <a:pt x="252" y="474"/>
                    <a:pt x="252" y="474"/>
                    <a:pt x="252" y="474"/>
                  </a:cubicBezTo>
                  <a:cubicBezTo>
                    <a:pt x="453" y="474"/>
                    <a:pt x="453" y="474"/>
                    <a:pt x="453" y="474"/>
                  </a:cubicBezTo>
                  <a:cubicBezTo>
                    <a:pt x="465" y="474"/>
                    <a:pt x="475" y="465"/>
                    <a:pt x="475" y="453"/>
                  </a:cubicBezTo>
                  <a:close/>
                </a:path>
              </a:pathLst>
            </a:custGeom>
            <a:solidFill>
              <a:srgbClr val="FFCA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91" name="Google Shape;4742;p103"/>
            <p:cNvSpPr>
              <a:spLocks/>
            </p:cNvSpPr>
            <p:nvPr/>
          </p:nvSpPr>
          <p:spPr bwMode="auto">
            <a:xfrm>
              <a:off x="3632200" y="2159000"/>
              <a:ext cx="1417638" cy="1116013"/>
            </a:xfrm>
            <a:custGeom>
              <a:avLst/>
              <a:gdLst>
                <a:gd name="T0" fmla="*/ 2147483646 w 319"/>
                <a:gd name="T1" fmla="*/ 2147483646 h 251"/>
                <a:gd name="T2" fmla="*/ 2147483646 w 319"/>
                <a:gd name="T3" fmla="*/ 0 h 251"/>
                <a:gd name="T4" fmla="*/ 2147483646 w 319"/>
                <a:gd name="T5" fmla="*/ 2147483646 h 251"/>
                <a:gd name="T6" fmla="*/ 2147483646 w 319"/>
                <a:gd name="T7" fmla="*/ 2147483646 h 251"/>
                <a:gd name="T8" fmla="*/ 2147483646 w 319"/>
                <a:gd name="T9" fmla="*/ 2147483646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9" h="251" extrusionOk="0">
                  <a:moveTo>
                    <a:pt x="319" y="251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30" y="69"/>
                    <a:pt x="6" y="146"/>
                    <a:pt x="1" y="229"/>
                  </a:cubicBezTo>
                  <a:cubicBezTo>
                    <a:pt x="0" y="241"/>
                    <a:pt x="10" y="251"/>
                    <a:pt x="23" y="251"/>
                  </a:cubicBezTo>
                  <a:lnTo>
                    <a:pt x="319" y="251"/>
                  </a:lnTo>
                  <a:close/>
                </a:path>
              </a:pathLst>
            </a:custGeom>
            <a:solidFill>
              <a:srgbClr val="FAB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D290104-CB4E-6F42-B3B6-374C3DA1B5C6}"/>
              </a:ext>
            </a:extLst>
          </p:cNvPr>
          <p:cNvGrpSpPr/>
          <p:nvPr/>
        </p:nvGrpSpPr>
        <p:grpSpPr>
          <a:xfrm>
            <a:off x="6156325" y="868363"/>
            <a:ext cx="2405063" cy="2406650"/>
            <a:chOff x="6156325" y="868363"/>
            <a:chExt cx="2405063" cy="2406650"/>
          </a:xfrm>
        </p:grpSpPr>
        <p:sp>
          <p:nvSpPr>
            <p:cNvPr id="221195" name="Google Shape;4746;p103"/>
            <p:cNvSpPr>
              <a:spLocks/>
            </p:cNvSpPr>
            <p:nvPr/>
          </p:nvSpPr>
          <p:spPr bwMode="auto">
            <a:xfrm>
              <a:off x="7156450" y="2163763"/>
              <a:ext cx="1404938" cy="1111250"/>
            </a:xfrm>
            <a:custGeom>
              <a:avLst/>
              <a:gdLst>
                <a:gd name="T0" fmla="*/ 2147483646 w 316"/>
                <a:gd name="T1" fmla="*/ 2147483646 h 250"/>
                <a:gd name="T2" fmla="*/ 2147483646 w 316"/>
                <a:gd name="T3" fmla="*/ 0 h 250"/>
                <a:gd name="T4" fmla="*/ 0 w 316"/>
                <a:gd name="T5" fmla="*/ 2147483646 h 250"/>
                <a:gd name="T6" fmla="*/ 2147483646 w 316"/>
                <a:gd name="T7" fmla="*/ 2147483646 h 250"/>
                <a:gd name="T8" fmla="*/ 2147483646 w 316"/>
                <a:gd name="T9" fmla="*/ 2147483646 h 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" h="250" extrusionOk="0">
                  <a:moveTo>
                    <a:pt x="316" y="227"/>
                  </a:moveTo>
                  <a:cubicBezTo>
                    <a:pt x="310" y="146"/>
                    <a:pt x="287" y="69"/>
                    <a:pt x="250" y="0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294" y="250"/>
                    <a:pt x="294" y="250"/>
                    <a:pt x="294" y="250"/>
                  </a:cubicBezTo>
                  <a:cubicBezTo>
                    <a:pt x="307" y="250"/>
                    <a:pt x="316" y="240"/>
                    <a:pt x="316" y="227"/>
                  </a:cubicBezTo>
                  <a:close/>
                </a:path>
              </a:pathLst>
            </a:custGeom>
            <a:solidFill>
              <a:srgbClr val="FA79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96" name="Google Shape;4747;p103"/>
            <p:cNvSpPr>
              <a:spLocks/>
            </p:cNvSpPr>
            <p:nvPr/>
          </p:nvSpPr>
          <p:spPr bwMode="auto">
            <a:xfrm>
              <a:off x="6156325" y="1166813"/>
              <a:ext cx="2111375" cy="2108200"/>
            </a:xfrm>
            <a:custGeom>
              <a:avLst/>
              <a:gdLst>
                <a:gd name="T0" fmla="*/ 2147483646 w 475"/>
                <a:gd name="T1" fmla="*/ 2147483646 h 474"/>
                <a:gd name="T2" fmla="*/ 2147483646 w 475"/>
                <a:gd name="T3" fmla="*/ 2147483646 h 474"/>
                <a:gd name="T4" fmla="*/ 2147483646 w 475"/>
                <a:gd name="T5" fmla="*/ 2147483646 h 474"/>
                <a:gd name="T6" fmla="*/ 2147483646 w 475"/>
                <a:gd name="T7" fmla="*/ 0 h 474"/>
                <a:gd name="T8" fmla="*/ 0 w 475"/>
                <a:gd name="T9" fmla="*/ 2147483646 h 474"/>
                <a:gd name="T10" fmla="*/ 0 w 475"/>
                <a:gd name="T11" fmla="*/ 2147483646 h 474"/>
                <a:gd name="T12" fmla="*/ 2147483646 w 475"/>
                <a:gd name="T13" fmla="*/ 2147483646 h 4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5" h="474" extrusionOk="0">
                  <a:moveTo>
                    <a:pt x="22" y="474"/>
                  </a:moveTo>
                  <a:cubicBezTo>
                    <a:pt x="225" y="474"/>
                    <a:pt x="225" y="474"/>
                    <a:pt x="225" y="474"/>
                  </a:cubicBezTo>
                  <a:cubicBezTo>
                    <a:pt x="475" y="224"/>
                    <a:pt x="475" y="224"/>
                    <a:pt x="475" y="224"/>
                  </a:cubicBezTo>
                  <a:cubicBezTo>
                    <a:pt x="424" y="130"/>
                    <a:pt x="346" y="52"/>
                    <a:pt x="252" y="0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65"/>
                    <a:pt x="10" y="474"/>
                    <a:pt x="22" y="474"/>
                  </a:cubicBezTo>
                  <a:close/>
                </a:path>
              </a:pathLst>
            </a:custGeom>
            <a:solidFill>
              <a:srgbClr val="FF9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97" name="Google Shape;4748;p103"/>
            <p:cNvSpPr>
              <a:spLocks/>
            </p:cNvSpPr>
            <p:nvPr/>
          </p:nvSpPr>
          <p:spPr bwMode="auto">
            <a:xfrm>
              <a:off x="6156325" y="868363"/>
              <a:ext cx="1120775" cy="1419225"/>
            </a:xfrm>
            <a:custGeom>
              <a:avLst/>
              <a:gdLst>
                <a:gd name="T0" fmla="*/ 0 w 252"/>
                <a:gd name="T1" fmla="*/ 2147483646 h 319"/>
                <a:gd name="T2" fmla="*/ 2147483646 w 252"/>
                <a:gd name="T3" fmla="*/ 2147483646 h 319"/>
                <a:gd name="T4" fmla="*/ 2147483646 w 252"/>
                <a:gd name="T5" fmla="*/ 2147483646 h 319"/>
                <a:gd name="T6" fmla="*/ 0 w 252"/>
                <a:gd name="T7" fmla="*/ 2147483646 h 319"/>
                <a:gd name="T8" fmla="*/ 0 w 252"/>
                <a:gd name="T9" fmla="*/ 2147483646 h 3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" h="319" extrusionOk="0">
                  <a:moveTo>
                    <a:pt x="0" y="319"/>
                  </a:moveTo>
                  <a:cubicBezTo>
                    <a:pt x="252" y="67"/>
                    <a:pt x="252" y="67"/>
                    <a:pt x="252" y="67"/>
                  </a:cubicBezTo>
                  <a:cubicBezTo>
                    <a:pt x="183" y="30"/>
                    <a:pt x="105" y="6"/>
                    <a:pt x="23" y="1"/>
                  </a:cubicBezTo>
                  <a:cubicBezTo>
                    <a:pt x="11" y="0"/>
                    <a:pt x="0" y="10"/>
                    <a:pt x="0" y="22"/>
                  </a:cubicBezTo>
                  <a:lnTo>
                    <a:pt x="0" y="319"/>
                  </a:lnTo>
                  <a:close/>
                </a:path>
              </a:pathLst>
            </a:custGeom>
            <a:solidFill>
              <a:srgbClr val="FFA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0255A5D-C5DE-E046-9638-81E589B15C96}"/>
              </a:ext>
            </a:extLst>
          </p:cNvPr>
          <p:cNvGrpSpPr/>
          <p:nvPr/>
        </p:nvGrpSpPr>
        <p:grpSpPr>
          <a:xfrm>
            <a:off x="3632200" y="3395663"/>
            <a:ext cx="2409825" cy="2406650"/>
            <a:chOff x="3632200" y="3395663"/>
            <a:chExt cx="2409825" cy="2406650"/>
          </a:xfrm>
        </p:grpSpPr>
        <p:sp>
          <p:nvSpPr>
            <p:cNvPr id="221186" name="Google Shape;4737;p103"/>
            <p:cNvSpPr>
              <a:spLocks/>
            </p:cNvSpPr>
            <p:nvPr/>
          </p:nvSpPr>
          <p:spPr bwMode="auto">
            <a:xfrm>
              <a:off x="3930650" y="3395663"/>
              <a:ext cx="2111375" cy="2108200"/>
            </a:xfrm>
            <a:custGeom>
              <a:avLst/>
              <a:gdLst>
                <a:gd name="T0" fmla="*/ 2147483646 w 475"/>
                <a:gd name="T1" fmla="*/ 0 h 474"/>
                <a:gd name="T2" fmla="*/ 2147483646 w 475"/>
                <a:gd name="T3" fmla="*/ 0 h 474"/>
                <a:gd name="T4" fmla="*/ 0 w 475"/>
                <a:gd name="T5" fmla="*/ 2147483646 h 474"/>
                <a:gd name="T6" fmla="*/ 2147483646 w 475"/>
                <a:gd name="T7" fmla="*/ 2147483646 h 474"/>
                <a:gd name="T8" fmla="*/ 2147483646 w 475"/>
                <a:gd name="T9" fmla="*/ 2147483646 h 474"/>
                <a:gd name="T10" fmla="*/ 2147483646 w 475"/>
                <a:gd name="T11" fmla="*/ 2147483646 h 474"/>
                <a:gd name="T12" fmla="*/ 2147483646 w 475"/>
                <a:gd name="T13" fmla="*/ 0 h 4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5" h="474" extrusionOk="0">
                  <a:moveTo>
                    <a:pt x="453" y="0"/>
                  </a:moveTo>
                  <a:cubicBezTo>
                    <a:pt x="250" y="0"/>
                    <a:pt x="250" y="0"/>
                    <a:pt x="250" y="0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51" y="345"/>
                    <a:pt x="129" y="423"/>
                    <a:pt x="223" y="474"/>
                  </a:cubicBezTo>
                  <a:cubicBezTo>
                    <a:pt x="475" y="223"/>
                    <a:pt x="475" y="223"/>
                    <a:pt x="475" y="223"/>
                  </a:cubicBezTo>
                  <a:cubicBezTo>
                    <a:pt x="475" y="22"/>
                    <a:pt x="475" y="22"/>
                    <a:pt x="475" y="22"/>
                  </a:cubicBezTo>
                  <a:cubicBezTo>
                    <a:pt x="475" y="10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87" name="Google Shape;4738;p103"/>
            <p:cNvSpPr>
              <a:spLocks/>
            </p:cNvSpPr>
            <p:nvPr/>
          </p:nvSpPr>
          <p:spPr bwMode="auto">
            <a:xfrm>
              <a:off x="3632200" y="3395663"/>
              <a:ext cx="1409700" cy="1112837"/>
            </a:xfrm>
            <a:custGeom>
              <a:avLst/>
              <a:gdLst>
                <a:gd name="T0" fmla="*/ 2147483646 w 317"/>
                <a:gd name="T1" fmla="*/ 2147483646 h 250"/>
                <a:gd name="T2" fmla="*/ 2147483646 w 317"/>
                <a:gd name="T3" fmla="*/ 2147483646 h 250"/>
                <a:gd name="T4" fmla="*/ 2147483646 w 317"/>
                <a:gd name="T5" fmla="*/ 0 h 250"/>
                <a:gd name="T6" fmla="*/ 2147483646 w 317"/>
                <a:gd name="T7" fmla="*/ 0 h 250"/>
                <a:gd name="T8" fmla="*/ 2147483646 w 317"/>
                <a:gd name="T9" fmla="*/ 2147483646 h 2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7" h="250" extrusionOk="0">
                  <a:moveTo>
                    <a:pt x="1" y="23"/>
                  </a:moveTo>
                  <a:cubicBezTo>
                    <a:pt x="6" y="105"/>
                    <a:pt x="30" y="182"/>
                    <a:pt x="67" y="25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1"/>
                    <a:pt x="1" y="23"/>
                  </a:cubicBez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88" name="Google Shape;4739;p103"/>
            <p:cNvSpPr>
              <a:spLocks/>
            </p:cNvSpPr>
            <p:nvPr/>
          </p:nvSpPr>
          <p:spPr bwMode="auto">
            <a:xfrm>
              <a:off x="4921250" y="4387850"/>
              <a:ext cx="1120775" cy="1414463"/>
            </a:xfrm>
            <a:custGeom>
              <a:avLst/>
              <a:gdLst>
                <a:gd name="T0" fmla="*/ 2147483646 w 252"/>
                <a:gd name="T1" fmla="*/ 0 h 318"/>
                <a:gd name="T2" fmla="*/ 0 w 252"/>
                <a:gd name="T3" fmla="*/ 2147483646 h 318"/>
                <a:gd name="T4" fmla="*/ 2147483646 w 252"/>
                <a:gd name="T5" fmla="*/ 2147483646 h 318"/>
                <a:gd name="T6" fmla="*/ 2147483646 w 252"/>
                <a:gd name="T7" fmla="*/ 2147483646 h 318"/>
                <a:gd name="T8" fmla="*/ 2147483646 w 252"/>
                <a:gd name="T9" fmla="*/ 0 h 3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" h="318" extrusionOk="0">
                  <a:moveTo>
                    <a:pt x="252" y="0"/>
                  </a:moveTo>
                  <a:cubicBezTo>
                    <a:pt x="0" y="251"/>
                    <a:pt x="0" y="251"/>
                    <a:pt x="0" y="251"/>
                  </a:cubicBezTo>
                  <a:cubicBezTo>
                    <a:pt x="69" y="289"/>
                    <a:pt x="146" y="312"/>
                    <a:pt x="229" y="318"/>
                  </a:cubicBezTo>
                  <a:cubicBezTo>
                    <a:pt x="241" y="318"/>
                    <a:pt x="252" y="309"/>
                    <a:pt x="252" y="296"/>
                  </a:cubicBezTo>
                  <a:lnTo>
                    <a:pt x="252" y="0"/>
                  </a:ln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E9C58F4-2CB1-804C-B4AE-BD1B24A8ACE8}"/>
              </a:ext>
            </a:extLst>
          </p:cNvPr>
          <p:cNvGrpSpPr/>
          <p:nvPr/>
        </p:nvGrpSpPr>
        <p:grpSpPr>
          <a:xfrm>
            <a:off x="6156325" y="3395663"/>
            <a:ext cx="2405063" cy="2406650"/>
            <a:chOff x="6156325" y="3395663"/>
            <a:chExt cx="2405063" cy="2406650"/>
          </a:xfrm>
        </p:grpSpPr>
        <p:sp>
          <p:nvSpPr>
            <p:cNvPr id="221192" name="Google Shape;4743;p103"/>
            <p:cNvSpPr>
              <a:spLocks/>
            </p:cNvSpPr>
            <p:nvPr/>
          </p:nvSpPr>
          <p:spPr bwMode="auto">
            <a:xfrm>
              <a:off x="6156325" y="4397375"/>
              <a:ext cx="1116013" cy="1404938"/>
            </a:xfrm>
            <a:custGeom>
              <a:avLst/>
              <a:gdLst>
                <a:gd name="T0" fmla="*/ 2147483646 w 251"/>
                <a:gd name="T1" fmla="*/ 2147483646 h 316"/>
                <a:gd name="T2" fmla="*/ 2147483646 w 251"/>
                <a:gd name="T3" fmla="*/ 2147483646 h 316"/>
                <a:gd name="T4" fmla="*/ 0 w 251"/>
                <a:gd name="T5" fmla="*/ 0 h 316"/>
                <a:gd name="T6" fmla="*/ 0 w 251"/>
                <a:gd name="T7" fmla="*/ 2147483646 h 316"/>
                <a:gd name="T8" fmla="*/ 2147483646 w 251"/>
                <a:gd name="T9" fmla="*/ 2147483646 h 3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1" h="316" extrusionOk="0">
                  <a:moveTo>
                    <a:pt x="23" y="316"/>
                  </a:moveTo>
                  <a:cubicBezTo>
                    <a:pt x="105" y="310"/>
                    <a:pt x="182" y="287"/>
                    <a:pt x="251" y="25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0" y="307"/>
                    <a:pt x="11" y="316"/>
                    <a:pt x="23" y="316"/>
                  </a:cubicBezTo>
                  <a:close/>
                </a:path>
              </a:pathLst>
            </a:custGeom>
            <a:solidFill>
              <a:srgbClr val="CC23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93" name="Google Shape;4744;p103"/>
            <p:cNvSpPr>
              <a:spLocks/>
            </p:cNvSpPr>
            <p:nvPr/>
          </p:nvSpPr>
          <p:spPr bwMode="auto">
            <a:xfrm>
              <a:off x="6156325" y="3395663"/>
              <a:ext cx="2106613" cy="2112962"/>
            </a:xfrm>
            <a:custGeom>
              <a:avLst/>
              <a:gdLst>
                <a:gd name="T0" fmla="*/ 0 w 474"/>
                <a:gd name="T1" fmla="*/ 2147483646 h 475"/>
                <a:gd name="T2" fmla="*/ 0 w 474"/>
                <a:gd name="T3" fmla="*/ 2147483646 h 475"/>
                <a:gd name="T4" fmla="*/ 2147483646 w 474"/>
                <a:gd name="T5" fmla="*/ 2147483646 h 475"/>
                <a:gd name="T6" fmla="*/ 2147483646 w 474"/>
                <a:gd name="T7" fmla="*/ 2147483646 h 475"/>
                <a:gd name="T8" fmla="*/ 2147483646 w 474"/>
                <a:gd name="T9" fmla="*/ 0 h 475"/>
                <a:gd name="T10" fmla="*/ 2147483646 w 474"/>
                <a:gd name="T11" fmla="*/ 0 h 475"/>
                <a:gd name="T12" fmla="*/ 0 w 474"/>
                <a:gd name="T13" fmla="*/ 2147483646 h 4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4" h="475" extrusionOk="0">
                  <a:moveTo>
                    <a:pt x="0" y="22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251" y="475"/>
                    <a:pt x="251" y="475"/>
                    <a:pt x="251" y="475"/>
                  </a:cubicBezTo>
                  <a:cubicBezTo>
                    <a:pt x="345" y="424"/>
                    <a:pt x="423" y="346"/>
                    <a:pt x="474" y="252"/>
                  </a:cubicBezTo>
                  <a:cubicBezTo>
                    <a:pt x="223" y="0"/>
                    <a:pt x="223" y="0"/>
                    <a:pt x="22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lose/>
                </a:path>
              </a:pathLst>
            </a:custGeom>
            <a:solidFill>
              <a:srgbClr val="E24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1194" name="Google Shape;4745;p103"/>
            <p:cNvSpPr>
              <a:spLocks/>
            </p:cNvSpPr>
            <p:nvPr/>
          </p:nvSpPr>
          <p:spPr bwMode="auto">
            <a:xfrm>
              <a:off x="7148513" y="3395663"/>
              <a:ext cx="1412875" cy="1120775"/>
            </a:xfrm>
            <a:custGeom>
              <a:avLst/>
              <a:gdLst>
                <a:gd name="T0" fmla="*/ 0 w 318"/>
                <a:gd name="T1" fmla="*/ 0 h 252"/>
                <a:gd name="T2" fmla="*/ 2147483646 w 318"/>
                <a:gd name="T3" fmla="*/ 2147483646 h 252"/>
                <a:gd name="T4" fmla="*/ 2147483646 w 318"/>
                <a:gd name="T5" fmla="*/ 2147483646 h 252"/>
                <a:gd name="T6" fmla="*/ 2147483646 w 318"/>
                <a:gd name="T7" fmla="*/ 0 h 252"/>
                <a:gd name="T8" fmla="*/ 0 w 318"/>
                <a:gd name="T9" fmla="*/ 0 h 2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8" h="252" extrusionOk="0">
                  <a:moveTo>
                    <a:pt x="0" y="0"/>
                  </a:moveTo>
                  <a:cubicBezTo>
                    <a:pt x="251" y="252"/>
                    <a:pt x="251" y="252"/>
                    <a:pt x="251" y="252"/>
                  </a:cubicBezTo>
                  <a:cubicBezTo>
                    <a:pt x="289" y="183"/>
                    <a:pt x="312" y="105"/>
                    <a:pt x="318" y="23"/>
                  </a:cubicBezTo>
                  <a:cubicBezTo>
                    <a:pt x="318" y="11"/>
                    <a:pt x="309" y="0"/>
                    <a:pt x="29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06E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sp>
        <p:nvSpPr>
          <p:cNvPr id="221204" name="Google Shape;4755;p103"/>
          <p:cNvSpPr txBox="1">
            <a:spLocks noChangeArrowheads="1"/>
          </p:cNvSpPr>
          <p:nvPr/>
        </p:nvSpPr>
        <p:spPr bwMode="auto">
          <a:xfrm>
            <a:off x="8945549" y="865304"/>
            <a:ext cx="2364379" cy="30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A7902"/>
              </a:buClr>
              <a:buSzPts val="2400"/>
              <a:buFont typeface="Open Sans Semibold" panose="020B0706030804020204" pitchFamily="34" charset="0"/>
              <a:buNone/>
            </a:pPr>
            <a:r>
              <a:rPr lang="hu-HU" altLang="en-US" sz="2700" b="1" dirty="0">
                <a:solidFill>
                  <a:srgbClr val="FA7902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GYENGESÉGEK</a:t>
            </a:r>
            <a:endParaRPr lang="en-US" altLang="en-US" sz="2700" dirty="0">
              <a:cs typeface="Open Sans Semibold" panose="020B0706030804020204" pitchFamily="34" charset="0"/>
            </a:endParaRPr>
          </a:p>
        </p:txBody>
      </p:sp>
      <p:sp>
        <p:nvSpPr>
          <p:cNvPr id="221205" name="Google Shape;4756;p103"/>
          <p:cNvSpPr txBox="1">
            <a:spLocks noChangeArrowheads="1"/>
          </p:cNvSpPr>
          <p:nvPr/>
        </p:nvSpPr>
        <p:spPr bwMode="auto">
          <a:xfrm>
            <a:off x="8972550" y="4157689"/>
            <a:ext cx="1812359" cy="38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CC2331"/>
              </a:buClr>
              <a:buSzPts val="2400"/>
              <a:buFont typeface="Open Sans Semibold" panose="020B0706030804020204" pitchFamily="34" charset="0"/>
              <a:buNone/>
            </a:pPr>
            <a:r>
              <a:rPr lang="hu-HU" altLang="en-US" sz="2700" b="1" dirty="0">
                <a:solidFill>
                  <a:srgbClr val="CC2331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VESZÉLY</a:t>
            </a:r>
            <a:endParaRPr lang="en-US" altLang="en-US" sz="2700" dirty="0">
              <a:cs typeface="Open Sans Semibold" panose="020B0706030804020204" pitchFamily="34" charset="0"/>
            </a:endParaRPr>
          </a:p>
        </p:txBody>
      </p:sp>
      <p:sp>
        <p:nvSpPr>
          <p:cNvPr id="221206" name="Google Shape;4757;p103"/>
          <p:cNvSpPr txBox="1">
            <a:spLocks noChangeArrowheads="1"/>
          </p:cNvSpPr>
          <p:nvPr/>
        </p:nvSpPr>
        <p:spPr bwMode="auto">
          <a:xfrm>
            <a:off x="671160" y="873877"/>
            <a:ext cx="1947044" cy="40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>
              <a:buClr>
                <a:srgbClr val="FAB320"/>
              </a:buClr>
              <a:buSzPts val="2400"/>
              <a:buFont typeface="Open Sans Semibold" panose="020B0706030804020204" pitchFamily="34" charset="0"/>
              <a:buNone/>
            </a:pPr>
            <a:r>
              <a:rPr lang="hu-HU" altLang="en-US" sz="2700" b="1" dirty="0">
                <a:solidFill>
                  <a:srgbClr val="FAB320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ERŐSSÉGEK</a:t>
            </a:r>
            <a:endParaRPr lang="en-US" altLang="en-US" sz="2700" dirty="0">
              <a:cs typeface="Open Sans Semibold" panose="020B0706030804020204" pitchFamily="34" charset="0"/>
            </a:endParaRPr>
          </a:p>
        </p:txBody>
      </p:sp>
      <p:sp>
        <p:nvSpPr>
          <p:cNvPr id="221207" name="Google Shape;4758;p103"/>
          <p:cNvSpPr txBox="1">
            <a:spLocks noChangeArrowheads="1"/>
          </p:cNvSpPr>
          <p:nvPr/>
        </p:nvSpPr>
        <p:spPr bwMode="auto">
          <a:xfrm>
            <a:off x="666952" y="4116000"/>
            <a:ext cx="1999847" cy="40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>
              <a:buClr>
                <a:srgbClr val="8C103D"/>
              </a:buClr>
              <a:buSzPts val="2400"/>
              <a:buFont typeface="Open Sans Semibold" panose="020B0706030804020204" pitchFamily="34" charset="0"/>
              <a:buNone/>
            </a:pPr>
            <a:r>
              <a:rPr lang="hu-HU" altLang="en-US" sz="2700" b="1" dirty="0">
                <a:solidFill>
                  <a:srgbClr val="8C103D"/>
                </a:solidFill>
                <a:latin typeface="Open Sans Semibold" panose="020B0706030804020204" pitchFamily="34" charset="0"/>
                <a:cs typeface="Open Sans Semibold" panose="020B0706030804020204" pitchFamily="34" charset="0"/>
                <a:sym typeface="Open Sans Semibold" panose="020B0706030804020204" pitchFamily="34" charset="0"/>
              </a:rPr>
              <a:t>LEHETŐSÉG</a:t>
            </a:r>
            <a:endParaRPr lang="en-US" altLang="en-US" sz="2700" dirty="0">
              <a:cs typeface="Open Sans Semibold" panose="020B0706030804020204" pitchFamily="34" charset="0"/>
            </a:endParaRPr>
          </a:p>
        </p:txBody>
      </p:sp>
      <p:sp>
        <p:nvSpPr>
          <p:cNvPr id="34" name="Google Shape;325;p21"/>
          <p:cNvSpPr txBox="1"/>
          <p:nvPr/>
        </p:nvSpPr>
        <p:spPr>
          <a:xfrm>
            <a:off x="5099026" y="2042369"/>
            <a:ext cx="667143" cy="92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"/>
              <a:buNone/>
            </a:pPr>
            <a:r>
              <a:rPr lang="en-US" sz="6000" b="1" i="0" u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endParaRPr sz="6000" dirty="0"/>
          </a:p>
        </p:txBody>
      </p:sp>
      <p:sp>
        <p:nvSpPr>
          <p:cNvPr id="35" name="Google Shape;325;p21"/>
          <p:cNvSpPr txBox="1"/>
          <p:nvPr/>
        </p:nvSpPr>
        <p:spPr>
          <a:xfrm>
            <a:off x="6676342" y="3708134"/>
            <a:ext cx="667143" cy="92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"/>
              <a:buNone/>
            </a:pPr>
            <a:r>
              <a:rPr lang="en-US" sz="6000" b="1" i="0" u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endParaRPr sz="6000" dirty="0"/>
          </a:p>
        </p:txBody>
      </p:sp>
      <p:sp>
        <p:nvSpPr>
          <p:cNvPr id="36" name="Google Shape;325;p21"/>
          <p:cNvSpPr txBox="1"/>
          <p:nvPr/>
        </p:nvSpPr>
        <p:spPr>
          <a:xfrm>
            <a:off x="5040705" y="3708134"/>
            <a:ext cx="667143" cy="92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"/>
              <a:buNone/>
            </a:pPr>
            <a:r>
              <a:rPr lang="en-US" sz="6000" b="1" i="0" u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endParaRPr sz="6000" dirty="0"/>
          </a:p>
        </p:txBody>
      </p:sp>
      <p:sp>
        <p:nvSpPr>
          <p:cNvPr id="37" name="Google Shape;325;p21"/>
          <p:cNvSpPr txBox="1"/>
          <p:nvPr/>
        </p:nvSpPr>
        <p:spPr>
          <a:xfrm>
            <a:off x="6514299" y="2065078"/>
            <a:ext cx="667143" cy="92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Montserrat"/>
              <a:buNone/>
            </a:pPr>
            <a:r>
              <a:rPr lang="en-US" sz="6000" b="1" i="0" u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</a:t>
            </a:r>
            <a:endParaRPr sz="6000" dirty="0"/>
          </a:p>
        </p:txBody>
      </p:sp>
      <p:sp>
        <p:nvSpPr>
          <p:cNvPr id="39" name="Google Shape;4753;p103"/>
          <p:cNvSpPr txBox="1">
            <a:spLocks noChangeArrowheads="1"/>
          </p:cNvSpPr>
          <p:nvPr/>
        </p:nvSpPr>
        <p:spPr bwMode="auto">
          <a:xfrm>
            <a:off x="8879722" y="1625184"/>
            <a:ext cx="3912512" cy="83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Hogyan tudod az erősségeidet </a:t>
            </a:r>
          </a:p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felhasználni bizonyos kockázatok előfordulásának megelőzésére?</a:t>
            </a:r>
            <a:endParaRPr lang="en-US" altLang="en-US" sz="1700" dirty="0">
              <a:solidFill>
                <a:schemeClr val="accent1">
                  <a:lumMod val="50000"/>
                </a:schemeClr>
              </a:solidFill>
              <a:latin typeface="Gilroy-SemiBold" panose="00000700000000000000" pitchFamily="2" charset="-18"/>
              <a:cs typeface="Open Sans" panose="020B0606030504020204" pitchFamily="34" charset="0"/>
            </a:endParaRPr>
          </a:p>
        </p:txBody>
      </p:sp>
      <p:sp>
        <p:nvSpPr>
          <p:cNvPr id="41" name="Google Shape;4753;p103"/>
          <p:cNvSpPr txBox="1">
            <a:spLocks noChangeArrowheads="1"/>
          </p:cNvSpPr>
          <p:nvPr/>
        </p:nvSpPr>
        <p:spPr bwMode="auto">
          <a:xfrm>
            <a:off x="8828653" y="4824518"/>
            <a:ext cx="3912512" cy="67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Hol vannak a hiányosságok és </a:t>
            </a:r>
          </a:p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Mit tehetünk, hogy megvédjük a vállalkozást a kockázattól?</a:t>
            </a:r>
            <a:endParaRPr lang="en-US" altLang="en-US" sz="1700" dirty="0">
              <a:solidFill>
                <a:schemeClr val="accent1">
                  <a:lumMod val="50000"/>
                </a:schemeClr>
              </a:solidFill>
              <a:latin typeface="Gilroy-SemiBold" panose="00000700000000000000" pitchFamily="2" charset="-18"/>
              <a:cs typeface="Open Sans" panose="020B0606030504020204" pitchFamily="34" charset="0"/>
            </a:endParaRPr>
          </a:p>
        </p:txBody>
      </p:sp>
      <p:sp>
        <p:nvSpPr>
          <p:cNvPr id="43" name="Google Shape;4753;p103"/>
          <p:cNvSpPr txBox="1">
            <a:spLocks noChangeArrowheads="1"/>
          </p:cNvSpPr>
          <p:nvPr/>
        </p:nvSpPr>
        <p:spPr bwMode="auto">
          <a:xfrm>
            <a:off x="652860" y="1596675"/>
            <a:ext cx="3912512" cy="103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Hogyan lehet az erősségeidet </a:t>
            </a:r>
          </a:p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felhasználni a lehetőségeid </a:t>
            </a:r>
          </a:p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megvalósításhoz?</a:t>
            </a:r>
            <a:endParaRPr lang="en-US" altLang="en-US" sz="1700" dirty="0">
              <a:solidFill>
                <a:schemeClr val="accent1">
                  <a:lumMod val="50000"/>
                </a:schemeClr>
              </a:solidFill>
              <a:latin typeface="Gilroy-SemiBold" panose="00000700000000000000" pitchFamily="2" charset="-18"/>
              <a:cs typeface="Open Sans" panose="020B0606030504020204" pitchFamily="34" charset="0"/>
            </a:endParaRPr>
          </a:p>
        </p:txBody>
      </p:sp>
      <p:sp>
        <p:nvSpPr>
          <p:cNvPr id="45" name="Google Shape;4753;p103"/>
          <p:cNvSpPr txBox="1">
            <a:spLocks noChangeArrowheads="1"/>
          </p:cNvSpPr>
          <p:nvPr/>
        </p:nvSpPr>
        <p:spPr bwMode="auto">
          <a:xfrm>
            <a:off x="668557" y="4805042"/>
            <a:ext cx="3912512" cy="81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400"/>
              <a:buFont typeface="Open Sans" panose="020B0606030504020204" pitchFamily="34" charset="0"/>
              <a:buNone/>
            </a:pPr>
            <a:r>
              <a:rPr lang="hu-HU" altLang="en-US" sz="1700" dirty="0">
                <a:solidFill>
                  <a:schemeClr val="accent1">
                    <a:lumMod val="50000"/>
                  </a:schemeClr>
                </a:solidFill>
                <a:latin typeface="Gilroy-SemiBold" panose="00000700000000000000" pitchFamily="2" charset="-18"/>
                <a:cs typeface="Open Sans" panose="020B0606030504020204" pitchFamily="34" charset="0"/>
                <a:sym typeface="Open Sans" panose="020B0606030504020204" pitchFamily="34" charset="0"/>
              </a:rPr>
              <a:t>Hogyan lehet a gyengeségeidből erősségeket alakítani?</a:t>
            </a:r>
            <a:endParaRPr lang="en-US" altLang="en-US" sz="1700" dirty="0">
              <a:solidFill>
                <a:schemeClr val="accent1">
                  <a:lumMod val="50000"/>
                </a:schemeClr>
              </a:solidFill>
              <a:latin typeface="Gilroy-SemiBold" panose="00000700000000000000" pitchFamily="2" charset="-18"/>
              <a:cs typeface="Open Sans" panose="020B0606030504020204" pitchFamily="34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37" y="5884040"/>
            <a:ext cx="2483034" cy="119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3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750" fill="hold"/>
                                            <p:tgtEl>
                                              <p:spTgt spid="2212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750" fill="hold"/>
                                            <p:tgtEl>
                                              <p:spTgt spid="2212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750" fill="hold"/>
                                            <p:tgtEl>
                                              <p:spTgt spid="2212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750" fill="hold"/>
                                            <p:tgtEl>
                                              <p:spTgt spid="2212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750" fill="hold"/>
                                            <p:tgtEl>
                                              <p:spTgt spid="2212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750" fill="hold"/>
                                            <p:tgtEl>
                                              <p:spTgt spid="2212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750" fill="hold"/>
                                            <p:tgtEl>
                                              <p:spTgt spid="2212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750" fill="hold"/>
                                            <p:tgtEl>
                                              <p:spTgt spid="2212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4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4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4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4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4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4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4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4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4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4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4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4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grpId="0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grpId="0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grpId="0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1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2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grpId="0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1204" grpId="0"/>
          <p:bldP spid="221205" grpId="0"/>
          <p:bldP spid="221206" grpId="0"/>
          <p:bldP spid="221207" grpId="0"/>
          <p:bldP spid="34" grpId="0"/>
          <p:bldP spid="35" grpId="0"/>
          <p:bldP spid="36" grpId="0"/>
          <p:bldP spid="37" grpId="0"/>
          <p:bldP spid="39" grpId="0"/>
          <p:bldP spid="41" grpId="0"/>
          <p:bldP spid="43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212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212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212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212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212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212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2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212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212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4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4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4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4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4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4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4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4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4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4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4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4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1204" grpId="0"/>
          <p:bldP spid="221205" grpId="0"/>
          <p:bldP spid="221206" grpId="0"/>
          <p:bldP spid="221207" grpId="0"/>
          <p:bldP spid="34" grpId="0"/>
          <p:bldP spid="35" grpId="0"/>
          <p:bldP spid="36" grpId="0"/>
          <p:bldP spid="37" grpId="0"/>
          <p:bldP spid="39" grpId="0"/>
          <p:bldP spid="41" grpId="0"/>
          <p:bldP spid="43" grpId="0"/>
          <p:bldP spid="4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3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4" name="TextBox 23"/>
          <p:cNvSpPr txBox="1"/>
          <p:nvPr/>
        </p:nvSpPr>
        <p:spPr>
          <a:xfrm>
            <a:off x="1519268" y="2528677"/>
            <a:ext cx="337433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00" b="1" dirty="0">
                <a:solidFill>
                  <a:schemeClr val="accent1">
                    <a:lumMod val="75000"/>
                  </a:schemeClr>
                </a:solidFill>
                <a:latin typeface="Gilroy-SemiBold" panose="00000700000000000000" pitchFamily="2" charset="-18"/>
              </a:rPr>
              <a:t>MASLOW </a:t>
            </a:r>
            <a:endParaRPr lang="hu-HU" sz="3400" b="1" dirty="0">
              <a:solidFill>
                <a:schemeClr val="accent1">
                  <a:lumMod val="75000"/>
                </a:schemeClr>
              </a:solidFill>
              <a:latin typeface="Gilroy-SemiBold" panose="00000700000000000000" pitchFamily="2" charset="-18"/>
            </a:endParaRPr>
          </a:p>
          <a:p>
            <a:r>
              <a:rPr lang="en-GB" sz="3400" b="1" dirty="0">
                <a:solidFill>
                  <a:schemeClr val="accent1">
                    <a:lumMod val="75000"/>
                  </a:schemeClr>
                </a:solidFill>
                <a:latin typeface="Gilroy-SemiBold" panose="00000700000000000000" pitchFamily="2" charset="-18"/>
              </a:rPr>
              <a:t>S</a:t>
            </a:r>
            <a:r>
              <a:rPr lang="hu-HU" sz="3400" b="1" dirty="0">
                <a:solidFill>
                  <a:schemeClr val="accent1">
                    <a:lumMod val="75000"/>
                  </a:schemeClr>
                </a:solidFill>
                <a:latin typeface="Gilroy-SemiBold" panose="00000700000000000000" pitchFamily="2" charset="-18"/>
              </a:rPr>
              <a:t>ZÜGSÉGLET-HIERARCHIA</a:t>
            </a:r>
            <a:endParaRPr lang="sr-Latn-RS" sz="3400" b="1" dirty="0">
              <a:solidFill>
                <a:schemeClr val="accent1">
                  <a:lumMod val="75000"/>
                </a:schemeClr>
              </a:solidFill>
              <a:latin typeface="Gilroy-SemiBold" panose="00000700000000000000" pitchFamily="2" charset="-18"/>
            </a:endParaRPr>
          </a:p>
        </p:txBody>
      </p:sp>
      <p:grpSp>
        <p:nvGrpSpPr>
          <p:cNvPr id="20" name="Группа 3">
            <a:extLst>
              <a:ext uri="{FF2B5EF4-FFF2-40B4-BE49-F238E27FC236}">
                <a16:creationId xmlns:a16="http://schemas.microsoft.com/office/drawing/2014/main" id="{4E9B8131-1E7F-4D4B-9013-8620712E1EE1}"/>
              </a:ext>
            </a:extLst>
          </p:cNvPr>
          <p:cNvGrpSpPr/>
          <p:nvPr/>
        </p:nvGrpSpPr>
        <p:grpSpPr>
          <a:xfrm>
            <a:off x="5071053" y="3182607"/>
            <a:ext cx="3999290" cy="931863"/>
            <a:chOff x="4103499" y="3140075"/>
            <a:chExt cx="3999290" cy="931863"/>
          </a:xfrm>
        </p:grpSpPr>
        <p:sp>
          <p:nvSpPr>
            <p:cNvPr id="21" name="Google Shape;870;p33"/>
            <p:cNvSpPr>
              <a:spLocks/>
            </p:cNvSpPr>
            <p:nvPr/>
          </p:nvSpPr>
          <p:spPr bwMode="auto">
            <a:xfrm>
              <a:off x="4103499" y="3140075"/>
              <a:ext cx="1136650" cy="931863"/>
            </a:xfrm>
            <a:custGeom>
              <a:avLst/>
              <a:gdLst>
                <a:gd name="T0" fmla="*/ 2147483646 w 716"/>
                <a:gd name="T1" fmla="*/ 0 h 587"/>
                <a:gd name="T2" fmla="*/ 2147483646 w 716"/>
                <a:gd name="T3" fmla="*/ 2147483646 h 587"/>
                <a:gd name="T4" fmla="*/ 0 w 716"/>
                <a:gd name="T5" fmla="*/ 2147483646 h 587"/>
                <a:gd name="T6" fmla="*/ 2147483646 w 716"/>
                <a:gd name="T7" fmla="*/ 2147483646 h 587"/>
                <a:gd name="T8" fmla="*/ 2147483646 w 716"/>
                <a:gd name="T9" fmla="*/ 0 h 587"/>
                <a:gd name="T10" fmla="*/ 2147483646 w 716"/>
                <a:gd name="T11" fmla="*/ 0 h 5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16" h="587" extrusionOk="0">
                  <a:moveTo>
                    <a:pt x="347" y="0"/>
                  </a:moveTo>
                  <a:lnTo>
                    <a:pt x="259" y="149"/>
                  </a:lnTo>
                  <a:lnTo>
                    <a:pt x="0" y="587"/>
                  </a:lnTo>
                  <a:lnTo>
                    <a:pt x="507" y="587"/>
                  </a:lnTo>
                  <a:lnTo>
                    <a:pt x="716" y="0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A632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2" name="Google Shape;871;p33"/>
            <p:cNvSpPr>
              <a:spLocks/>
            </p:cNvSpPr>
            <p:nvPr/>
          </p:nvSpPr>
          <p:spPr bwMode="auto">
            <a:xfrm>
              <a:off x="4900613" y="3140075"/>
              <a:ext cx="2411412" cy="931863"/>
            </a:xfrm>
            <a:custGeom>
              <a:avLst/>
              <a:gdLst>
                <a:gd name="T0" fmla="*/ 2147483646 w 1519"/>
                <a:gd name="T1" fmla="*/ 0 h 587"/>
                <a:gd name="T2" fmla="*/ 2147483646 w 1519"/>
                <a:gd name="T3" fmla="*/ 0 h 587"/>
                <a:gd name="T4" fmla="*/ 0 w 1519"/>
                <a:gd name="T5" fmla="*/ 2147483646 h 587"/>
                <a:gd name="T6" fmla="*/ 2147483646 w 1519"/>
                <a:gd name="T7" fmla="*/ 2147483646 h 587"/>
                <a:gd name="T8" fmla="*/ 2147483646 w 1519"/>
                <a:gd name="T9" fmla="*/ 0 h 5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19" h="587" extrusionOk="0">
                  <a:moveTo>
                    <a:pt x="1311" y="0"/>
                  </a:moveTo>
                  <a:lnTo>
                    <a:pt x="209" y="0"/>
                  </a:lnTo>
                  <a:lnTo>
                    <a:pt x="0" y="587"/>
                  </a:lnTo>
                  <a:lnTo>
                    <a:pt x="1519" y="587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8C1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23" name="Google Shape;872;p33"/>
            <p:cNvSpPr>
              <a:spLocks/>
            </p:cNvSpPr>
            <p:nvPr/>
          </p:nvSpPr>
          <p:spPr bwMode="auto">
            <a:xfrm>
              <a:off x="6967726" y="3140075"/>
              <a:ext cx="1135063" cy="931863"/>
            </a:xfrm>
            <a:custGeom>
              <a:avLst/>
              <a:gdLst>
                <a:gd name="T0" fmla="*/ 2147483646 w 715"/>
                <a:gd name="T1" fmla="*/ 2147483646 h 587"/>
                <a:gd name="T2" fmla="*/ 2147483646 w 715"/>
                <a:gd name="T3" fmla="*/ 2147483646 h 587"/>
                <a:gd name="T4" fmla="*/ 2147483646 w 715"/>
                <a:gd name="T5" fmla="*/ 0 h 587"/>
                <a:gd name="T6" fmla="*/ 0 w 715"/>
                <a:gd name="T7" fmla="*/ 0 h 587"/>
                <a:gd name="T8" fmla="*/ 2147483646 w 715"/>
                <a:gd name="T9" fmla="*/ 2147483646 h 587"/>
                <a:gd name="T10" fmla="*/ 2147483646 w 715"/>
                <a:gd name="T11" fmla="*/ 2147483646 h 5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15" h="587" extrusionOk="0">
                  <a:moveTo>
                    <a:pt x="715" y="587"/>
                  </a:moveTo>
                  <a:lnTo>
                    <a:pt x="456" y="149"/>
                  </a:lnTo>
                  <a:lnTo>
                    <a:pt x="368" y="0"/>
                  </a:lnTo>
                  <a:lnTo>
                    <a:pt x="0" y="0"/>
                  </a:lnTo>
                  <a:lnTo>
                    <a:pt x="208" y="587"/>
                  </a:lnTo>
                  <a:lnTo>
                    <a:pt x="715" y="587"/>
                  </a:lnTo>
                  <a:close/>
                </a:path>
              </a:pathLst>
            </a:custGeom>
            <a:solidFill>
              <a:srgbClr val="780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39" name="Группа 1">
            <a:extLst>
              <a:ext uri="{FF2B5EF4-FFF2-40B4-BE49-F238E27FC236}">
                <a16:creationId xmlns:a16="http://schemas.microsoft.com/office/drawing/2014/main" id="{F8E103E1-B1B4-0D4B-9012-38805C52B989}"/>
              </a:ext>
            </a:extLst>
          </p:cNvPr>
          <p:cNvGrpSpPr/>
          <p:nvPr/>
        </p:nvGrpSpPr>
        <p:grpSpPr>
          <a:xfrm>
            <a:off x="6253929" y="714045"/>
            <a:ext cx="1639888" cy="1385887"/>
            <a:chOff x="5286375" y="671513"/>
            <a:chExt cx="1639888" cy="1385887"/>
          </a:xfrm>
        </p:grpSpPr>
        <p:sp>
          <p:nvSpPr>
            <p:cNvPr id="40" name="Google Shape;873;p33"/>
            <p:cNvSpPr>
              <a:spLocks/>
            </p:cNvSpPr>
            <p:nvPr/>
          </p:nvSpPr>
          <p:spPr bwMode="auto">
            <a:xfrm>
              <a:off x="6108700" y="671513"/>
              <a:ext cx="817563" cy="1385887"/>
            </a:xfrm>
            <a:custGeom>
              <a:avLst/>
              <a:gdLst>
                <a:gd name="T0" fmla="*/ 2147483646 w 515"/>
                <a:gd name="T1" fmla="*/ 2147483646 h 873"/>
                <a:gd name="T2" fmla="*/ 0 w 515"/>
                <a:gd name="T3" fmla="*/ 0 h 873"/>
                <a:gd name="T4" fmla="*/ 2147483646 w 515"/>
                <a:gd name="T5" fmla="*/ 2147483646 h 873"/>
                <a:gd name="T6" fmla="*/ 2147483646 w 515"/>
                <a:gd name="T7" fmla="*/ 2147483646 h 8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15" h="873" extrusionOk="0">
                  <a:moveTo>
                    <a:pt x="515" y="873"/>
                  </a:moveTo>
                  <a:lnTo>
                    <a:pt x="0" y="0"/>
                  </a:lnTo>
                  <a:lnTo>
                    <a:pt x="307" y="873"/>
                  </a:lnTo>
                  <a:lnTo>
                    <a:pt x="515" y="873"/>
                  </a:lnTo>
                  <a:close/>
                </a:path>
              </a:pathLst>
            </a:custGeom>
            <a:solidFill>
              <a:srgbClr val="FAB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41" name="Google Shape;874;p33"/>
            <p:cNvSpPr>
              <a:spLocks/>
            </p:cNvSpPr>
            <p:nvPr/>
          </p:nvSpPr>
          <p:spPr bwMode="auto">
            <a:xfrm>
              <a:off x="5286375" y="671513"/>
              <a:ext cx="822325" cy="1385887"/>
            </a:xfrm>
            <a:custGeom>
              <a:avLst/>
              <a:gdLst>
                <a:gd name="T0" fmla="*/ 0 w 518"/>
                <a:gd name="T1" fmla="*/ 2147483646 h 873"/>
                <a:gd name="T2" fmla="*/ 2147483646 w 518"/>
                <a:gd name="T3" fmla="*/ 2147483646 h 873"/>
                <a:gd name="T4" fmla="*/ 2147483646 w 518"/>
                <a:gd name="T5" fmla="*/ 0 h 873"/>
                <a:gd name="T6" fmla="*/ 0 w 518"/>
                <a:gd name="T7" fmla="*/ 2147483646 h 8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18" h="873" extrusionOk="0">
                  <a:moveTo>
                    <a:pt x="0" y="873"/>
                  </a:moveTo>
                  <a:lnTo>
                    <a:pt x="209" y="873"/>
                  </a:lnTo>
                  <a:lnTo>
                    <a:pt x="518" y="0"/>
                  </a:lnTo>
                  <a:lnTo>
                    <a:pt x="0" y="873"/>
                  </a:lnTo>
                  <a:close/>
                </a:path>
              </a:pathLst>
            </a:custGeom>
            <a:solidFill>
              <a:srgbClr val="FFD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42" name="Google Shape;875;p33"/>
            <p:cNvSpPr>
              <a:spLocks/>
            </p:cNvSpPr>
            <p:nvPr/>
          </p:nvSpPr>
          <p:spPr bwMode="auto">
            <a:xfrm>
              <a:off x="5618163" y="671513"/>
              <a:ext cx="977900" cy="1385887"/>
            </a:xfrm>
            <a:custGeom>
              <a:avLst/>
              <a:gdLst>
                <a:gd name="T0" fmla="*/ 2147483646 w 616"/>
                <a:gd name="T1" fmla="*/ 0 h 873"/>
                <a:gd name="T2" fmla="*/ 0 w 616"/>
                <a:gd name="T3" fmla="*/ 2147483646 h 873"/>
                <a:gd name="T4" fmla="*/ 2147483646 w 616"/>
                <a:gd name="T5" fmla="*/ 2147483646 h 873"/>
                <a:gd name="T6" fmla="*/ 2147483646 w 616"/>
                <a:gd name="T7" fmla="*/ 0 h 8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16" h="873" extrusionOk="0">
                  <a:moveTo>
                    <a:pt x="309" y="0"/>
                  </a:moveTo>
                  <a:lnTo>
                    <a:pt x="0" y="873"/>
                  </a:lnTo>
                  <a:lnTo>
                    <a:pt x="616" y="873"/>
                  </a:lnTo>
                  <a:lnTo>
                    <a:pt x="309" y="0"/>
                  </a:lnTo>
                  <a:close/>
                </a:path>
              </a:pathLst>
            </a:custGeom>
            <a:solidFill>
              <a:srgbClr val="FFC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43" name="Группа 4">
            <a:extLst>
              <a:ext uri="{FF2B5EF4-FFF2-40B4-BE49-F238E27FC236}">
                <a16:creationId xmlns:a16="http://schemas.microsoft.com/office/drawing/2014/main" id="{F7A268E7-7633-7C44-8A3D-41CF80CB90C0}"/>
              </a:ext>
            </a:extLst>
          </p:cNvPr>
          <p:cNvGrpSpPr/>
          <p:nvPr/>
        </p:nvGrpSpPr>
        <p:grpSpPr>
          <a:xfrm>
            <a:off x="4474153" y="4190670"/>
            <a:ext cx="5193090" cy="928687"/>
            <a:chOff x="3506599" y="4148138"/>
            <a:chExt cx="5193090" cy="928687"/>
          </a:xfrm>
        </p:grpSpPr>
        <p:sp>
          <p:nvSpPr>
            <p:cNvPr id="44" name="Google Shape;876;p33"/>
            <p:cNvSpPr>
              <a:spLocks/>
            </p:cNvSpPr>
            <p:nvPr/>
          </p:nvSpPr>
          <p:spPr bwMode="auto">
            <a:xfrm>
              <a:off x="3506599" y="4148138"/>
              <a:ext cx="1376363" cy="928687"/>
            </a:xfrm>
            <a:custGeom>
              <a:avLst/>
              <a:gdLst>
                <a:gd name="T0" fmla="*/ 2147483646 w 867"/>
                <a:gd name="T1" fmla="*/ 0 h 585"/>
                <a:gd name="T2" fmla="*/ 0 w 867"/>
                <a:gd name="T3" fmla="*/ 2147483646 h 585"/>
                <a:gd name="T4" fmla="*/ 2147483646 w 867"/>
                <a:gd name="T5" fmla="*/ 2147483646 h 585"/>
                <a:gd name="T6" fmla="*/ 2147483646 w 867"/>
                <a:gd name="T7" fmla="*/ 0 h 585"/>
                <a:gd name="T8" fmla="*/ 2147483646 w 867"/>
                <a:gd name="T9" fmla="*/ 0 h 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7" h="585" extrusionOk="0">
                  <a:moveTo>
                    <a:pt x="347" y="0"/>
                  </a:moveTo>
                  <a:lnTo>
                    <a:pt x="0" y="585"/>
                  </a:lnTo>
                  <a:lnTo>
                    <a:pt x="659" y="585"/>
                  </a:lnTo>
                  <a:lnTo>
                    <a:pt x="867" y="0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1F6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45" name="Google Shape;877;p33"/>
            <p:cNvSpPr>
              <a:spLocks/>
            </p:cNvSpPr>
            <p:nvPr/>
          </p:nvSpPr>
          <p:spPr bwMode="auto">
            <a:xfrm>
              <a:off x="4545013" y="4148138"/>
              <a:ext cx="3122612" cy="928687"/>
            </a:xfrm>
            <a:custGeom>
              <a:avLst/>
              <a:gdLst>
                <a:gd name="T0" fmla="*/ 2147483646 w 1967"/>
                <a:gd name="T1" fmla="*/ 0 h 585"/>
                <a:gd name="T2" fmla="*/ 2147483646 w 1967"/>
                <a:gd name="T3" fmla="*/ 0 h 585"/>
                <a:gd name="T4" fmla="*/ 0 w 1967"/>
                <a:gd name="T5" fmla="*/ 2147483646 h 585"/>
                <a:gd name="T6" fmla="*/ 2147483646 w 1967"/>
                <a:gd name="T7" fmla="*/ 2147483646 h 585"/>
                <a:gd name="T8" fmla="*/ 2147483646 w 1967"/>
                <a:gd name="T9" fmla="*/ 0 h 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67" h="585" extrusionOk="0">
                  <a:moveTo>
                    <a:pt x="1759" y="0"/>
                  </a:moveTo>
                  <a:lnTo>
                    <a:pt x="208" y="0"/>
                  </a:lnTo>
                  <a:lnTo>
                    <a:pt x="0" y="585"/>
                  </a:lnTo>
                  <a:lnTo>
                    <a:pt x="1967" y="585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095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46" name="Google Shape;878;p33"/>
            <p:cNvSpPr>
              <a:spLocks/>
            </p:cNvSpPr>
            <p:nvPr/>
          </p:nvSpPr>
          <p:spPr bwMode="auto">
            <a:xfrm>
              <a:off x="7323326" y="4148138"/>
              <a:ext cx="1376363" cy="928687"/>
            </a:xfrm>
            <a:custGeom>
              <a:avLst/>
              <a:gdLst>
                <a:gd name="T0" fmla="*/ 2147483646 w 867"/>
                <a:gd name="T1" fmla="*/ 2147483646 h 585"/>
                <a:gd name="T2" fmla="*/ 2147483646 w 867"/>
                <a:gd name="T3" fmla="*/ 0 h 585"/>
                <a:gd name="T4" fmla="*/ 0 w 867"/>
                <a:gd name="T5" fmla="*/ 0 h 585"/>
                <a:gd name="T6" fmla="*/ 2147483646 w 867"/>
                <a:gd name="T7" fmla="*/ 2147483646 h 585"/>
                <a:gd name="T8" fmla="*/ 2147483646 w 867"/>
                <a:gd name="T9" fmla="*/ 2147483646 h 5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7" h="585" extrusionOk="0">
                  <a:moveTo>
                    <a:pt x="867" y="585"/>
                  </a:moveTo>
                  <a:lnTo>
                    <a:pt x="520" y="0"/>
                  </a:lnTo>
                  <a:lnTo>
                    <a:pt x="0" y="0"/>
                  </a:lnTo>
                  <a:lnTo>
                    <a:pt x="208" y="585"/>
                  </a:lnTo>
                  <a:lnTo>
                    <a:pt x="867" y="585"/>
                  </a:lnTo>
                  <a:close/>
                </a:path>
              </a:pathLst>
            </a:custGeom>
            <a:solidFill>
              <a:srgbClr val="0E4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47" name="Группа 5">
            <a:extLst>
              <a:ext uri="{FF2B5EF4-FFF2-40B4-BE49-F238E27FC236}">
                <a16:creationId xmlns:a16="http://schemas.microsoft.com/office/drawing/2014/main" id="{3DDBECDC-4426-8248-AB4A-AD25627EA549}"/>
              </a:ext>
            </a:extLst>
          </p:cNvPr>
          <p:cNvGrpSpPr/>
          <p:nvPr/>
        </p:nvGrpSpPr>
        <p:grpSpPr>
          <a:xfrm>
            <a:off x="3882016" y="5200320"/>
            <a:ext cx="6378952" cy="923925"/>
            <a:chOff x="2914462" y="5157788"/>
            <a:chExt cx="6378952" cy="923925"/>
          </a:xfrm>
        </p:grpSpPr>
        <p:sp>
          <p:nvSpPr>
            <p:cNvPr id="48" name="Google Shape;879;p33"/>
            <p:cNvSpPr>
              <a:spLocks/>
            </p:cNvSpPr>
            <p:nvPr/>
          </p:nvSpPr>
          <p:spPr bwMode="auto">
            <a:xfrm>
              <a:off x="7678926" y="5157788"/>
              <a:ext cx="1614488" cy="923925"/>
            </a:xfrm>
            <a:custGeom>
              <a:avLst/>
              <a:gdLst>
                <a:gd name="T0" fmla="*/ 2147483646 w 1017"/>
                <a:gd name="T1" fmla="*/ 0 h 582"/>
                <a:gd name="T2" fmla="*/ 0 w 1017"/>
                <a:gd name="T3" fmla="*/ 0 h 582"/>
                <a:gd name="T4" fmla="*/ 2147483646 w 1017"/>
                <a:gd name="T5" fmla="*/ 2147483646 h 582"/>
                <a:gd name="T6" fmla="*/ 2147483646 w 1017"/>
                <a:gd name="T7" fmla="*/ 2147483646 h 582"/>
                <a:gd name="T8" fmla="*/ 2147483646 w 1017"/>
                <a:gd name="T9" fmla="*/ 0 h 5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7" h="582" extrusionOk="0">
                  <a:moveTo>
                    <a:pt x="673" y="0"/>
                  </a:moveTo>
                  <a:lnTo>
                    <a:pt x="0" y="0"/>
                  </a:lnTo>
                  <a:lnTo>
                    <a:pt x="208" y="582"/>
                  </a:lnTo>
                  <a:lnTo>
                    <a:pt x="1017" y="582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2CC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49" name="Google Shape;880;p33"/>
            <p:cNvSpPr>
              <a:spLocks/>
            </p:cNvSpPr>
            <p:nvPr/>
          </p:nvSpPr>
          <p:spPr bwMode="auto">
            <a:xfrm>
              <a:off x="2914462" y="5157788"/>
              <a:ext cx="1612900" cy="923925"/>
            </a:xfrm>
            <a:custGeom>
              <a:avLst/>
              <a:gdLst>
                <a:gd name="T0" fmla="*/ 2147483646 w 1016"/>
                <a:gd name="T1" fmla="*/ 0 h 582"/>
                <a:gd name="T2" fmla="*/ 0 w 1016"/>
                <a:gd name="T3" fmla="*/ 2147483646 h 582"/>
                <a:gd name="T4" fmla="*/ 2147483646 w 1016"/>
                <a:gd name="T5" fmla="*/ 2147483646 h 582"/>
                <a:gd name="T6" fmla="*/ 2147483646 w 1016"/>
                <a:gd name="T7" fmla="*/ 0 h 582"/>
                <a:gd name="T8" fmla="*/ 2147483646 w 1016"/>
                <a:gd name="T9" fmla="*/ 0 h 5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16" h="582" extrusionOk="0">
                  <a:moveTo>
                    <a:pt x="346" y="0"/>
                  </a:moveTo>
                  <a:lnTo>
                    <a:pt x="0" y="582"/>
                  </a:lnTo>
                  <a:lnTo>
                    <a:pt x="808" y="582"/>
                  </a:lnTo>
                  <a:lnTo>
                    <a:pt x="1016" y="0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91E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50" name="Google Shape;881;p33"/>
            <p:cNvSpPr>
              <a:spLocks/>
            </p:cNvSpPr>
            <p:nvPr/>
          </p:nvSpPr>
          <p:spPr bwMode="auto">
            <a:xfrm>
              <a:off x="4189413" y="5157788"/>
              <a:ext cx="3833812" cy="923925"/>
            </a:xfrm>
            <a:custGeom>
              <a:avLst/>
              <a:gdLst>
                <a:gd name="T0" fmla="*/ 2147483646 w 2415"/>
                <a:gd name="T1" fmla="*/ 0 h 582"/>
                <a:gd name="T2" fmla="*/ 0 w 2415"/>
                <a:gd name="T3" fmla="*/ 2147483646 h 582"/>
                <a:gd name="T4" fmla="*/ 2147483646 w 2415"/>
                <a:gd name="T5" fmla="*/ 2147483646 h 582"/>
                <a:gd name="T6" fmla="*/ 2147483646 w 2415"/>
                <a:gd name="T7" fmla="*/ 2147483646 h 582"/>
                <a:gd name="T8" fmla="*/ 2147483646 w 2415"/>
                <a:gd name="T9" fmla="*/ 0 h 582"/>
                <a:gd name="T10" fmla="*/ 2147483646 w 2415"/>
                <a:gd name="T11" fmla="*/ 0 h 5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15" h="582" extrusionOk="0">
                  <a:moveTo>
                    <a:pt x="208" y="0"/>
                  </a:moveTo>
                  <a:lnTo>
                    <a:pt x="0" y="582"/>
                  </a:lnTo>
                  <a:lnTo>
                    <a:pt x="1209" y="582"/>
                  </a:lnTo>
                  <a:lnTo>
                    <a:pt x="2415" y="582"/>
                  </a:lnTo>
                  <a:lnTo>
                    <a:pt x="2207" y="0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69D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grpSp>
        <p:nvGrpSpPr>
          <p:cNvPr id="51" name="Группа 2">
            <a:extLst>
              <a:ext uri="{FF2B5EF4-FFF2-40B4-BE49-F238E27FC236}">
                <a16:creationId xmlns:a16="http://schemas.microsoft.com/office/drawing/2014/main" id="{F0FE945C-973E-EE44-AC3B-DC222785B7F2}"/>
              </a:ext>
            </a:extLst>
          </p:cNvPr>
          <p:cNvGrpSpPr/>
          <p:nvPr/>
        </p:nvGrpSpPr>
        <p:grpSpPr>
          <a:xfrm>
            <a:off x="5669541" y="2177720"/>
            <a:ext cx="2803902" cy="927100"/>
            <a:chOff x="4701987" y="2135188"/>
            <a:chExt cx="2803902" cy="927100"/>
          </a:xfrm>
        </p:grpSpPr>
        <p:sp>
          <p:nvSpPr>
            <p:cNvPr id="52" name="Google Shape;882;p33"/>
            <p:cNvSpPr>
              <a:spLocks/>
            </p:cNvSpPr>
            <p:nvPr/>
          </p:nvSpPr>
          <p:spPr bwMode="auto">
            <a:xfrm>
              <a:off x="4701987" y="2135188"/>
              <a:ext cx="893762" cy="927100"/>
            </a:xfrm>
            <a:custGeom>
              <a:avLst/>
              <a:gdLst>
                <a:gd name="T0" fmla="*/ 2147483646 w 563"/>
                <a:gd name="T1" fmla="*/ 0 h 584"/>
                <a:gd name="T2" fmla="*/ 0 w 563"/>
                <a:gd name="T3" fmla="*/ 2147483646 h 584"/>
                <a:gd name="T4" fmla="*/ 2147483646 w 563"/>
                <a:gd name="T5" fmla="*/ 2147483646 h 584"/>
                <a:gd name="T6" fmla="*/ 2147483646 w 563"/>
                <a:gd name="T7" fmla="*/ 0 h 584"/>
                <a:gd name="T8" fmla="*/ 2147483646 w 563"/>
                <a:gd name="T9" fmla="*/ 0 h 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63" h="584" extrusionOk="0">
                  <a:moveTo>
                    <a:pt x="344" y="0"/>
                  </a:moveTo>
                  <a:lnTo>
                    <a:pt x="0" y="584"/>
                  </a:lnTo>
                  <a:lnTo>
                    <a:pt x="357" y="584"/>
                  </a:lnTo>
                  <a:lnTo>
                    <a:pt x="563" y="0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FFA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53" name="Google Shape;883;p33"/>
            <p:cNvSpPr>
              <a:spLocks/>
            </p:cNvSpPr>
            <p:nvPr/>
          </p:nvSpPr>
          <p:spPr bwMode="auto">
            <a:xfrm>
              <a:off x="6612126" y="2135188"/>
              <a:ext cx="893763" cy="927100"/>
            </a:xfrm>
            <a:custGeom>
              <a:avLst/>
              <a:gdLst>
                <a:gd name="T0" fmla="*/ 2147483646 w 563"/>
                <a:gd name="T1" fmla="*/ 2147483646 h 584"/>
                <a:gd name="T2" fmla="*/ 2147483646 w 563"/>
                <a:gd name="T3" fmla="*/ 0 h 584"/>
                <a:gd name="T4" fmla="*/ 0 w 563"/>
                <a:gd name="T5" fmla="*/ 0 h 584"/>
                <a:gd name="T6" fmla="*/ 2147483646 w 563"/>
                <a:gd name="T7" fmla="*/ 2147483646 h 584"/>
                <a:gd name="T8" fmla="*/ 2147483646 w 563"/>
                <a:gd name="T9" fmla="*/ 2147483646 h 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63" h="584" extrusionOk="0">
                  <a:moveTo>
                    <a:pt x="563" y="584"/>
                  </a:moveTo>
                  <a:lnTo>
                    <a:pt x="218" y="0"/>
                  </a:lnTo>
                  <a:lnTo>
                    <a:pt x="0" y="0"/>
                  </a:lnTo>
                  <a:lnTo>
                    <a:pt x="205" y="584"/>
                  </a:lnTo>
                  <a:lnTo>
                    <a:pt x="563" y="584"/>
                  </a:lnTo>
                  <a:close/>
                </a:path>
              </a:pathLst>
            </a:custGeom>
            <a:solidFill>
              <a:srgbClr val="FA79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  <p:sp>
          <p:nvSpPr>
            <p:cNvPr id="54" name="Google Shape;884;p33"/>
            <p:cNvSpPr>
              <a:spLocks/>
            </p:cNvSpPr>
            <p:nvPr/>
          </p:nvSpPr>
          <p:spPr bwMode="auto">
            <a:xfrm>
              <a:off x="5260975" y="2135188"/>
              <a:ext cx="1690688" cy="927100"/>
            </a:xfrm>
            <a:custGeom>
              <a:avLst/>
              <a:gdLst>
                <a:gd name="T0" fmla="*/ 2147483646 w 1065"/>
                <a:gd name="T1" fmla="*/ 0 h 584"/>
                <a:gd name="T2" fmla="*/ 2147483646 w 1065"/>
                <a:gd name="T3" fmla="*/ 0 h 584"/>
                <a:gd name="T4" fmla="*/ 0 w 1065"/>
                <a:gd name="T5" fmla="*/ 2147483646 h 584"/>
                <a:gd name="T6" fmla="*/ 2147483646 w 1065"/>
                <a:gd name="T7" fmla="*/ 2147483646 h 584"/>
                <a:gd name="T8" fmla="*/ 2147483646 w 1065"/>
                <a:gd name="T9" fmla="*/ 0 h 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5" h="584" extrusionOk="0">
                  <a:moveTo>
                    <a:pt x="860" y="0"/>
                  </a:moveTo>
                  <a:lnTo>
                    <a:pt x="206" y="0"/>
                  </a:lnTo>
                  <a:lnTo>
                    <a:pt x="0" y="584"/>
                  </a:lnTo>
                  <a:lnTo>
                    <a:pt x="1065" y="584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FF9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/>
            <a:p>
              <a:endParaRPr lang="en-US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306049" y="1438003"/>
            <a:ext cx="1535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Ön-megvalósítás</a:t>
            </a:r>
            <a:endParaRPr lang="sr-Latn-RS" b="1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184110" y="2468629"/>
            <a:ext cx="17980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100" b="1" dirty="0">
                <a:solidFill>
                  <a:schemeClr val="bg1"/>
                </a:solidFill>
              </a:rPr>
              <a:t>Önbecsülés</a:t>
            </a:r>
            <a:endParaRPr lang="sr-Latn-RS" sz="2100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43526" y="3348379"/>
            <a:ext cx="1798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100" b="1" dirty="0">
                <a:solidFill>
                  <a:schemeClr val="bg1"/>
                </a:solidFill>
              </a:rPr>
              <a:t>Szeretet és összetartozás</a:t>
            </a:r>
            <a:endParaRPr lang="sr-Latn-RS" sz="2100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270319" y="4310992"/>
            <a:ext cx="1798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100" b="1" dirty="0">
                <a:solidFill>
                  <a:schemeClr val="bg1"/>
                </a:solidFill>
              </a:rPr>
              <a:t>Biztonság és védelem</a:t>
            </a:r>
            <a:endParaRPr lang="sr-Latn-RS" sz="2100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14581" y="5339116"/>
            <a:ext cx="1798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100" b="1" dirty="0">
                <a:solidFill>
                  <a:schemeClr val="bg1"/>
                </a:solidFill>
              </a:rPr>
              <a:t>Fiziológiai szükségletek </a:t>
            </a:r>
            <a:endParaRPr lang="sr-Latn-RS" sz="2100" b="1" dirty="0">
              <a:solidFill>
                <a:schemeClr val="bg1"/>
              </a:solidFill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68" y="-43236"/>
            <a:ext cx="3295985" cy="15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9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78" t="10988" r="65261" b="7037"/>
          <a:stretch/>
        </p:blipFill>
        <p:spPr>
          <a:xfrm>
            <a:off x="0" y="0"/>
            <a:ext cx="12191999" cy="687373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-11751"/>
            <a:ext cx="12206178" cy="6889898"/>
          </a:xfrm>
          <a:prstGeom prst="rect">
            <a:avLst/>
          </a:prstGeom>
          <a:blipFill dpi="0" rotWithShape="1">
            <a:blip r:embed="rId3">
              <a:alphaModFix amt="33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Szövegdoboz 4"/>
          <p:cNvSpPr txBox="1"/>
          <p:nvPr/>
        </p:nvSpPr>
        <p:spPr>
          <a:xfrm>
            <a:off x="4393692" y="3365906"/>
            <a:ext cx="3562913" cy="954107"/>
          </a:xfrm>
          <a:prstGeom prst="rect">
            <a:avLst/>
          </a:prstGeom>
          <a:noFill/>
          <a:effectLst>
            <a:outerShdw blurRad="63500" sx="90000" sy="90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Táplálékkiegészítők, </a:t>
            </a:r>
          </a:p>
          <a:p>
            <a:pPr algn="ctr"/>
            <a:r>
              <a:rPr lang="hu-H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fizikai kondicionálás</a:t>
            </a:r>
          </a:p>
        </p:txBody>
      </p:sp>
      <p:sp>
        <p:nvSpPr>
          <p:cNvPr id="7" name="Szövegdoboz 4"/>
          <p:cNvSpPr txBox="1"/>
          <p:nvPr/>
        </p:nvSpPr>
        <p:spPr>
          <a:xfrm>
            <a:off x="8969985" y="4114662"/>
            <a:ext cx="1881605" cy="954107"/>
          </a:xfrm>
          <a:prstGeom prst="rect">
            <a:avLst/>
          </a:prstGeom>
          <a:noFill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hu-H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Egészséges </a:t>
            </a:r>
          </a:p>
          <a:p>
            <a:pPr algn="ctr"/>
            <a:r>
              <a:rPr lang="hu-H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életmód</a:t>
            </a:r>
          </a:p>
        </p:txBody>
      </p:sp>
      <p:sp>
        <p:nvSpPr>
          <p:cNvPr id="8" name="Szövegdoboz 4"/>
          <p:cNvSpPr txBox="1"/>
          <p:nvPr/>
        </p:nvSpPr>
        <p:spPr>
          <a:xfrm>
            <a:off x="378897" y="4591716"/>
            <a:ext cx="3562913" cy="954107"/>
          </a:xfrm>
          <a:prstGeom prst="rect">
            <a:avLst/>
          </a:prstGeom>
          <a:noFill/>
          <a:effectLst>
            <a:outerShdw blurRad="63500" sx="95000" sy="9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Egészséges </a:t>
            </a:r>
          </a:p>
          <a:p>
            <a:pPr algn="ctr"/>
            <a:r>
              <a:rPr lang="hu-H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étrend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627" y="1888472"/>
            <a:ext cx="6042736" cy="4132200"/>
          </a:xfrm>
          <a:prstGeom prst="rect">
            <a:avLst/>
          </a:prstGeom>
        </p:spPr>
      </p:pic>
      <p:sp>
        <p:nvSpPr>
          <p:cNvPr id="11" name="Szövegdoboz 4"/>
          <p:cNvSpPr txBox="1"/>
          <p:nvPr/>
        </p:nvSpPr>
        <p:spPr>
          <a:xfrm>
            <a:off x="4699033" y="5923985"/>
            <a:ext cx="3146311" cy="523220"/>
          </a:xfrm>
          <a:prstGeom prst="rect">
            <a:avLst/>
          </a:prstGeom>
          <a:noFill/>
          <a:effectLst>
            <a:outerShdw blurRad="63500" sx="95000" sy="95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Pozitív gondolkodás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6185" y="1585298"/>
            <a:ext cx="4327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Egyén</a:t>
            </a:r>
            <a:endParaRPr lang="sr-Latn-R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4309" y="546249"/>
            <a:ext cx="564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EGÉSZSÉG 4 ALAPPILLÉRE</a:t>
            </a:r>
            <a:endParaRPr lang="sr-Latn-R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613" y="0"/>
            <a:ext cx="1660198" cy="166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5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78" t="10988" r="65261" b="7037"/>
          <a:stretch/>
        </p:blipFill>
        <p:spPr>
          <a:xfrm>
            <a:off x="0" y="0"/>
            <a:ext cx="12191999" cy="687373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12206178" cy="6889898"/>
          </a:xfrm>
          <a:prstGeom prst="rect">
            <a:avLst/>
          </a:prstGeom>
          <a:blipFill dpi="0" rotWithShape="1">
            <a:blip r:embed="rId3">
              <a:alphaModFix amt="33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61" y="0"/>
            <a:ext cx="1660198" cy="166019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81222" y="2095937"/>
            <a:ext cx="3552498" cy="2601310"/>
            <a:chOff x="4389831" y="2095937"/>
            <a:chExt cx="3552498" cy="2601310"/>
          </a:xfrm>
        </p:grpSpPr>
        <p:sp>
          <p:nvSpPr>
            <p:cNvPr id="6" name="Regular Pentagon 5"/>
            <p:cNvSpPr/>
            <p:nvPr/>
          </p:nvSpPr>
          <p:spPr>
            <a:xfrm>
              <a:off x="4755066" y="2095937"/>
              <a:ext cx="2790497" cy="2601310"/>
            </a:xfrm>
            <a:prstGeom prst="pentagon">
              <a:avLst/>
            </a:prstGeom>
            <a:solidFill>
              <a:schemeClr val="bg1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89831" y="2871483"/>
              <a:ext cx="355249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>
                  <a:solidFill>
                    <a:schemeClr val="accent1">
                      <a:lumMod val="50000"/>
                    </a:schemeClr>
                  </a:solidFill>
                  <a:latin typeface="Bahnschrift SemiLight" panose="020B0502040204020203" pitchFamily="34" charset="0"/>
                </a:rPr>
                <a:t>GEMMA </a:t>
              </a:r>
            </a:p>
            <a:p>
              <a:pPr algn="ctr"/>
              <a:r>
                <a:rPr lang="en-GB" sz="4000" dirty="0">
                  <a:solidFill>
                    <a:schemeClr val="accent1">
                      <a:lumMod val="50000"/>
                    </a:schemeClr>
                  </a:solidFill>
                  <a:latin typeface="Bahnschrift SemiLight" panose="020B0502040204020203" pitchFamily="34" charset="0"/>
                </a:rPr>
                <a:t>METHOD</a:t>
              </a:r>
              <a:endParaRPr lang="sr-Latn-RS" sz="4000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58318" y="4839144"/>
            <a:ext cx="3552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ÁTORSÁG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(0-1)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1552" y="2761521"/>
            <a:ext cx="4700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RUGALMASSÁG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(4-5)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23126" y="2759020"/>
            <a:ext cx="3552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STABILITÁS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(8-9)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81734" y="4839108"/>
            <a:ext cx="35524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BIZALOM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(2-3)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99105" y="1275701"/>
            <a:ext cx="3935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LELKESEDÉS</a:t>
            </a:r>
            <a:r>
              <a:rPr lang="en-GB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(6-7)</a:t>
            </a:r>
          </a:p>
        </p:txBody>
      </p:sp>
    </p:spTree>
    <p:extLst>
      <p:ext uri="{BB962C8B-B14F-4D97-AF65-F5344CB8AC3E}">
        <p14:creationId xmlns:p14="http://schemas.microsoft.com/office/powerpoint/2010/main" val="149298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78" t="10988" r="65261" b="7037"/>
          <a:stretch/>
        </p:blipFill>
        <p:spPr>
          <a:xfrm>
            <a:off x="0" y="0"/>
            <a:ext cx="12191999" cy="687373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12206178" cy="6868632"/>
          </a:xfrm>
          <a:prstGeom prst="rect">
            <a:avLst/>
          </a:prstGeom>
          <a:blipFill dpi="0" rotWithShape="1">
            <a:blip r:embed="rId3">
              <a:alphaModFix amt="33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61" y="0"/>
            <a:ext cx="1660198" cy="16601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68948" y="4582348"/>
            <a:ext cx="35524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VAKMERŐSÉG/</a:t>
            </a:r>
            <a:b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SZORONGÁS</a:t>
            </a:r>
            <a:endParaRPr lang="en-GB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069" y="2287944"/>
            <a:ext cx="47003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MAKACSSÁG/</a:t>
            </a:r>
            <a:b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MEREVSÉG</a:t>
            </a:r>
            <a:endParaRPr lang="en-GB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10470" y="2291174"/>
            <a:ext cx="35524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BIPOLARITÁS/</a:t>
            </a:r>
            <a:b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SZÉTSZÓRTSÁG</a:t>
            </a:r>
            <a:endParaRPr lang="en-GB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64774" y="4583916"/>
            <a:ext cx="355249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AGGÓDÁS/</a:t>
            </a:r>
            <a:b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KÉTELKEDÉS</a:t>
            </a:r>
            <a:endParaRPr lang="en-GB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06419" y="1054796"/>
            <a:ext cx="51233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KRITIKUSS</a:t>
            </a:r>
            <a:r>
              <a:rPr lang="hu-HU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ÁG/APÁTIA</a:t>
            </a:r>
            <a:endParaRPr lang="en-GB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453629" y="1872644"/>
            <a:ext cx="3552498" cy="2601310"/>
            <a:chOff x="4453629" y="1872644"/>
            <a:chExt cx="3552498" cy="2601310"/>
          </a:xfrm>
        </p:grpSpPr>
        <p:sp>
          <p:nvSpPr>
            <p:cNvPr id="6" name="Regular Pentagon 5"/>
            <p:cNvSpPr/>
            <p:nvPr/>
          </p:nvSpPr>
          <p:spPr>
            <a:xfrm>
              <a:off x="4829497" y="1872644"/>
              <a:ext cx="2790497" cy="2601310"/>
            </a:xfrm>
            <a:prstGeom prst="pentagon">
              <a:avLst/>
            </a:prstGeom>
            <a:solidFill>
              <a:schemeClr val="bg1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53629" y="2616303"/>
              <a:ext cx="355249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>
                  <a:solidFill>
                    <a:schemeClr val="accent1">
                      <a:lumMod val="50000"/>
                    </a:schemeClr>
                  </a:solidFill>
                  <a:latin typeface="Bahnschrift SemiLight" panose="020B0502040204020203" pitchFamily="34" charset="0"/>
                </a:rPr>
                <a:t>GEMMA </a:t>
              </a:r>
            </a:p>
            <a:p>
              <a:pPr algn="ctr"/>
              <a:r>
                <a:rPr lang="en-GB" sz="4000" dirty="0">
                  <a:solidFill>
                    <a:schemeClr val="accent1">
                      <a:lumMod val="50000"/>
                    </a:schemeClr>
                  </a:solidFill>
                  <a:latin typeface="Bahnschrift SemiLight" panose="020B0502040204020203" pitchFamily="34" charset="0"/>
                </a:rPr>
                <a:t>METHOD</a:t>
              </a:r>
              <a:endParaRPr lang="sr-Latn-RS" sz="4000" dirty="0">
                <a:solidFill>
                  <a:schemeClr val="accent1">
                    <a:lumMod val="50000"/>
                  </a:schemeClr>
                </a:solidFill>
                <a:latin typeface="Bahnschrift Semi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145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78" t="10988" r="65261" b="7037"/>
          <a:stretch/>
        </p:blipFill>
        <p:spPr>
          <a:xfrm>
            <a:off x="0" y="0"/>
            <a:ext cx="12191999" cy="687373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-14179" y="-31898"/>
            <a:ext cx="12206178" cy="6889898"/>
          </a:xfrm>
          <a:prstGeom prst="rect">
            <a:avLst/>
          </a:prstGeom>
          <a:blipFill dpi="0" rotWithShape="1">
            <a:blip r:embed="rId3">
              <a:alphaModFix amt="33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5" name="Rectangle 4"/>
          <p:cNvSpPr/>
          <p:nvPr/>
        </p:nvSpPr>
        <p:spPr>
          <a:xfrm>
            <a:off x="846680" y="2692411"/>
            <a:ext cx="104844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-SemiBold" panose="00000700000000000000" pitchFamily="2" charset="-18"/>
              </a:rPr>
              <a:t>Kérlek, küldjetek az </a:t>
            </a:r>
            <a:r>
              <a:rPr lang="sr-Latn-RS" sz="3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-SemiBold" panose="00000700000000000000" pitchFamily="2" charset="-18"/>
              </a:rPr>
              <a:t>tunde@gemma.academy</a:t>
            </a:r>
            <a:r>
              <a:rPr lang="sr-Latn-R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-SemiBold" panose="00000700000000000000" pitchFamily="2" charset="-18"/>
              </a:rPr>
              <a:t> email címre </a:t>
            </a:r>
          </a:p>
          <a:p>
            <a:pPr algn="ctr"/>
            <a:r>
              <a:rPr lang="sr-Latn-R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-SemiBold" panose="00000700000000000000" pitchFamily="2" charset="-18"/>
              </a:rPr>
              <a:t>    visszajelzést az előadásról.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00" y="4235280"/>
            <a:ext cx="2337225" cy="233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9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"/>
            </a:blip>
            <a:srcRect/>
            <a:stretch>
              <a:fillRect l="-50524" t="-51232" r="-20033" b="-9969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" name="TextBox 3"/>
          <p:cNvSpPr txBox="1"/>
          <p:nvPr/>
        </p:nvSpPr>
        <p:spPr>
          <a:xfrm>
            <a:off x="3391652" y="3256984"/>
            <a:ext cx="6277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1">
                    <a:lumMod val="50000"/>
                  </a:schemeClr>
                </a:solidFill>
              </a:rPr>
              <a:t>K</a:t>
            </a:r>
            <a:r>
              <a:rPr lang="hu-HU" sz="4800" dirty="0">
                <a:solidFill>
                  <a:schemeClr val="accent1">
                    <a:lumMod val="50000"/>
                  </a:schemeClr>
                </a:solidFill>
              </a:rPr>
              <a:t>öszönöm a figyelmet!</a:t>
            </a:r>
            <a:endParaRPr lang="sr-Latn-RS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8472" y="4626605"/>
            <a:ext cx="391109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dirty="0">
                <a:solidFill>
                  <a:schemeClr val="accent1">
                    <a:lumMod val="50000"/>
                  </a:schemeClr>
                </a:solidFill>
              </a:rPr>
              <a:t>tunde@gemma.academy</a:t>
            </a:r>
          </a:p>
          <a:p>
            <a:pPr algn="ctr"/>
            <a:r>
              <a:rPr lang="hu-HU" sz="2600" dirty="0">
                <a:solidFill>
                  <a:schemeClr val="accent1">
                    <a:lumMod val="50000"/>
                  </a:schemeClr>
                </a:solidFill>
              </a:rPr>
              <a:t>+36 30 297 5701</a:t>
            </a:r>
          </a:p>
          <a:p>
            <a:pPr algn="ctr"/>
            <a:endParaRPr lang="hu-HU" sz="2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hu-HU" sz="2600" dirty="0">
                <a:hlinkClick r:id="rId3"/>
              </a:rPr>
              <a:t>www.gemmamethod.com</a:t>
            </a:r>
            <a:endParaRPr lang="hu-HU" sz="2600" dirty="0"/>
          </a:p>
          <a:p>
            <a:pPr algn="ctr"/>
            <a:endParaRPr lang="sr-Latn-RS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678" y="273566"/>
            <a:ext cx="4725909" cy="227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5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2336</TotalTime>
  <Words>171</Words>
  <Application>Microsoft Office PowerPoint</Application>
  <PresentationFormat>Szélesvásznú</PresentationFormat>
  <Paragraphs>56</Paragraphs>
  <Slides>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8" baseType="lpstr">
      <vt:lpstr>Arial</vt:lpstr>
      <vt:lpstr>Bahnschrift SemiLight</vt:lpstr>
      <vt:lpstr>Calibri</vt:lpstr>
      <vt:lpstr>Calibri Light</vt:lpstr>
      <vt:lpstr>Gilroy-SemiBold</vt:lpstr>
      <vt:lpstr>Montserrat</vt:lpstr>
      <vt:lpstr>Open Sans</vt:lpstr>
      <vt:lpstr>Open Sans Semibold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</dc:creator>
  <cp:lastModifiedBy>Hajni</cp:lastModifiedBy>
  <cp:revision>58</cp:revision>
  <dcterms:created xsi:type="dcterms:W3CDTF">2019-10-06T12:51:40Z</dcterms:created>
  <dcterms:modified xsi:type="dcterms:W3CDTF">2020-10-13T08:29:03Z</dcterms:modified>
</cp:coreProperties>
</file>