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6" r:id="rId9"/>
    <p:sldId id="267" r:id="rId10"/>
    <p:sldId id="269" r:id="rId11"/>
    <p:sldId id="271" r:id="rId1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FC76B"/>
    <a:srgbClr val="693F40"/>
    <a:srgbClr val="F3FF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B46A93-B6EA-4298-85B9-AC3A745B37CB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BD62DDD3-FA6A-4FD8-8356-EA1FA8D4B256}">
      <dgm:prSet phldrT="[Szöveg]" custT="1"/>
      <dgm:spPr>
        <a:solidFill>
          <a:srgbClr val="9FC76B">
            <a:alpha val="89000"/>
          </a:srgbClr>
        </a:solidFill>
        <a:ln>
          <a:noFill/>
        </a:ln>
      </dgm:spPr>
      <dgm:t>
        <a:bodyPr/>
        <a:lstStyle/>
        <a:p>
          <a:pPr algn="ctr"/>
          <a:r>
            <a:rPr lang="hu-HU" sz="2200" dirty="0">
              <a:solidFill>
                <a:srgbClr val="693F40"/>
              </a:solidFill>
              <a:latin typeface="Palatino Linotype" panose="02040502050505030304" pitchFamily="18" charset="0"/>
            </a:rPr>
            <a:t>Utódlás</a:t>
          </a:r>
        </a:p>
      </dgm:t>
    </dgm:pt>
    <dgm:pt modelId="{5C521099-78A6-4AA2-B77A-F035BFFB7008}" type="parTrans" cxnId="{275E8DBD-3685-4F63-8A04-8AF84176A2AD}">
      <dgm:prSet/>
      <dgm:spPr/>
      <dgm:t>
        <a:bodyPr/>
        <a:lstStyle/>
        <a:p>
          <a:endParaRPr lang="hu-HU"/>
        </a:p>
      </dgm:t>
    </dgm:pt>
    <dgm:pt modelId="{C82D1AA9-7172-4E8E-8520-D2CE68D36B6F}" type="sibTrans" cxnId="{275E8DBD-3685-4F63-8A04-8AF84176A2AD}">
      <dgm:prSet/>
      <dgm:spPr/>
      <dgm:t>
        <a:bodyPr/>
        <a:lstStyle/>
        <a:p>
          <a:endParaRPr lang="hu-HU"/>
        </a:p>
      </dgm:t>
    </dgm:pt>
    <dgm:pt modelId="{999FB47F-ECB6-4AEC-8FA2-51F61ED94BB2}">
      <dgm:prSet phldrT="[Szöveg]" custT="1"/>
      <dgm:spPr>
        <a:solidFill>
          <a:srgbClr val="F3FFE8">
            <a:alpha val="89000"/>
          </a:srgbClr>
        </a:solidFill>
        <a:ln>
          <a:noFill/>
        </a:ln>
      </dgm:spPr>
      <dgm:t>
        <a:bodyPr/>
        <a:lstStyle/>
        <a:p>
          <a:r>
            <a:rPr lang="hu-HU" sz="1100" b="1" dirty="0">
              <a:solidFill>
                <a:srgbClr val="693F40"/>
              </a:solidFill>
              <a:latin typeface="Palatino Linotype" panose="02040502050505030304" pitchFamily="18" charset="0"/>
            </a:rPr>
            <a:t>Családi szabályok</a:t>
          </a:r>
        </a:p>
      </dgm:t>
    </dgm:pt>
    <dgm:pt modelId="{042D23A5-11DB-4BF7-ABFE-A6E880B18AC9}" type="parTrans" cxnId="{551FBA3A-6E7C-4BED-A93E-FBE0DE343A95}">
      <dgm:prSet/>
      <dgm:spPr/>
      <dgm:t>
        <a:bodyPr/>
        <a:lstStyle/>
        <a:p>
          <a:endParaRPr lang="hu-HU"/>
        </a:p>
      </dgm:t>
    </dgm:pt>
    <dgm:pt modelId="{14FCE4CF-4D26-4AA6-9C5D-8181DE2BECAC}" type="sibTrans" cxnId="{551FBA3A-6E7C-4BED-A93E-FBE0DE343A95}">
      <dgm:prSet/>
      <dgm:spPr/>
      <dgm:t>
        <a:bodyPr/>
        <a:lstStyle/>
        <a:p>
          <a:endParaRPr lang="hu-HU"/>
        </a:p>
      </dgm:t>
    </dgm:pt>
    <dgm:pt modelId="{DFB3CE54-9CD0-49A5-957A-B98330074DAF}">
      <dgm:prSet phldrT="[Szöveg]"/>
      <dgm:spPr>
        <a:solidFill>
          <a:srgbClr val="F3FFE8">
            <a:alpha val="89000"/>
          </a:srgbClr>
        </a:solidFill>
        <a:ln>
          <a:noFill/>
        </a:ln>
      </dgm:spPr>
      <dgm:t>
        <a:bodyPr/>
        <a:lstStyle/>
        <a:p>
          <a:r>
            <a:rPr lang="hu-HU" b="1" dirty="0">
              <a:solidFill>
                <a:srgbClr val="693F40"/>
              </a:solidFill>
              <a:latin typeface="Palatino Linotype" panose="02040502050505030304" pitchFamily="18" charset="0"/>
            </a:rPr>
            <a:t>Közös munka</a:t>
          </a:r>
        </a:p>
      </dgm:t>
    </dgm:pt>
    <dgm:pt modelId="{2BE73D3C-6D37-4235-835D-A97862157C80}" type="parTrans" cxnId="{4058D87A-845C-42FC-9FC4-5BF84A9C1C0A}">
      <dgm:prSet/>
      <dgm:spPr/>
      <dgm:t>
        <a:bodyPr/>
        <a:lstStyle/>
        <a:p>
          <a:endParaRPr lang="hu-HU"/>
        </a:p>
      </dgm:t>
    </dgm:pt>
    <dgm:pt modelId="{A906E630-992F-4D90-A3F1-F81E9B26BF38}" type="sibTrans" cxnId="{4058D87A-845C-42FC-9FC4-5BF84A9C1C0A}">
      <dgm:prSet/>
      <dgm:spPr/>
      <dgm:t>
        <a:bodyPr/>
        <a:lstStyle/>
        <a:p>
          <a:endParaRPr lang="hu-HU"/>
        </a:p>
      </dgm:t>
    </dgm:pt>
    <dgm:pt modelId="{0FEB3CF4-8D80-4930-8BFC-C0709DD2F19B}">
      <dgm:prSet phldrT="[Szöveg]"/>
      <dgm:spPr>
        <a:solidFill>
          <a:srgbClr val="F3FFE8">
            <a:alpha val="89000"/>
          </a:srgbClr>
        </a:solidFill>
        <a:ln>
          <a:noFill/>
        </a:ln>
      </dgm:spPr>
      <dgm:t>
        <a:bodyPr/>
        <a:lstStyle/>
        <a:p>
          <a:r>
            <a:rPr lang="hu-HU" b="1" dirty="0">
              <a:solidFill>
                <a:srgbClr val="693F40"/>
              </a:solidFill>
              <a:latin typeface="Palatino Linotype" panose="02040502050505030304" pitchFamily="18" charset="0"/>
            </a:rPr>
            <a:t>Identitás</a:t>
          </a:r>
        </a:p>
      </dgm:t>
    </dgm:pt>
    <dgm:pt modelId="{9FE57CDF-32E1-4519-80AC-1A9074CC3E26}" type="sibTrans" cxnId="{16B7E7AB-67C2-432D-9572-41475CA8AC37}">
      <dgm:prSet/>
      <dgm:spPr/>
      <dgm:t>
        <a:bodyPr/>
        <a:lstStyle/>
        <a:p>
          <a:endParaRPr lang="hu-HU"/>
        </a:p>
      </dgm:t>
    </dgm:pt>
    <dgm:pt modelId="{20787331-F7F3-46F5-AD8D-FABB48270144}" type="parTrans" cxnId="{16B7E7AB-67C2-432D-9572-41475CA8AC37}">
      <dgm:prSet/>
      <dgm:spPr/>
      <dgm:t>
        <a:bodyPr/>
        <a:lstStyle/>
        <a:p>
          <a:endParaRPr lang="hu-HU"/>
        </a:p>
      </dgm:t>
    </dgm:pt>
    <dgm:pt modelId="{06B3F593-937B-4C20-9E7C-275C62D668C0}" type="pres">
      <dgm:prSet presAssocID="{FEB46A93-B6EA-4298-85B9-AC3A745B37CB}" presName="composite" presStyleCnt="0">
        <dgm:presLayoutVars>
          <dgm:chMax val="1"/>
          <dgm:dir/>
          <dgm:resizeHandles val="exact"/>
        </dgm:presLayoutVars>
      </dgm:prSet>
      <dgm:spPr/>
    </dgm:pt>
    <dgm:pt modelId="{A61A8F66-C51E-467F-8A24-8AFA5F2EBDBB}" type="pres">
      <dgm:prSet presAssocID="{FEB46A93-B6EA-4298-85B9-AC3A745B37CB}" presName="radial" presStyleCnt="0">
        <dgm:presLayoutVars>
          <dgm:animLvl val="ctr"/>
        </dgm:presLayoutVars>
      </dgm:prSet>
      <dgm:spPr/>
    </dgm:pt>
    <dgm:pt modelId="{E6F33E50-ECB2-4954-974F-CCB7C4F93CF7}" type="pres">
      <dgm:prSet presAssocID="{BD62DDD3-FA6A-4FD8-8356-EA1FA8D4B256}" presName="centerShape" presStyleLbl="vennNode1" presStyleIdx="0" presStyleCnt="4" custScaleX="55987" custScaleY="55751"/>
      <dgm:spPr/>
    </dgm:pt>
    <dgm:pt modelId="{168C8FB9-002C-4F8D-87EB-2F5AB5C765EA}" type="pres">
      <dgm:prSet presAssocID="{0FEB3CF4-8D80-4930-8BFC-C0709DD2F19B}" presName="node" presStyleLbl="vennNode1" presStyleIdx="1" presStyleCnt="4" custScaleX="88740" custScaleY="88740" custRadScaleRad="83314">
        <dgm:presLayoutVars>
          <dgm:bulletEnabled val="1"/>
        </dgm:presLayoutVars>
      </dgm:prSet>
      <dgm:spPr/>
    </dgm:pt>
    <dgm:pt modelId="{7194C487-F3A4-4419-86DA-9C02DC127A61}" type="pres">
      <dgm:prSet presAssocID="{999FB47F-ECB6-4AEC-8FA2-51F61ED94BB2}" presName="node" presStyleLbl="vennNode1" presStyleIdx="2" presStyleCnt="4" custScaleX="88740" custScaleY="88740" custRadScaleRad="87963" custRadScaleInc="1545">
        <dgm:presLayoutVars>
          <dgm:bulletEnabled val="1"/>
        </dgm:presLayoutVars>
      </dgm:prSet>
      <dgm:spPr/>
    </dgm:pt>
    <dgm:pt modelId="{18B8311B-49D6-4B31-99B0-51D043DD3842}" type="pres">
      <dgm:prSet presAssocID="{DFB3CE54-9CD0-49A5-957A-B98330074DAF}" presName="node" presStyleLbl="vennNode1" presStyleIdx="3" presStyleCnt="4" custScaleX="88740" custScaleY="88720" custRadScaleRad="87998" custRadScaleInc="-663">
        <dgm:presLayoutVars>
          <dgm:bulletEnabled val="1"/>
        </dgm:presLayoutVars>
      </dgm:prSet>
      <dgm:spPr/>
    </dgm:pt>
  </dgm:ptLst>
  <dgm:cxnLst>
    <dgm:cxn modelId="{9857A43A-37AC-48EB-AFBE-8E9B92011A56}" type="presOf" srcId="{DFB3CE54-9CD0-49A5-957A-B98330074DAF}" destId="{18B8311B-49D6-4B31-99B0-51D043DD3842}" srcOrd="0" destOrd="0" presId="urn:microsoft.com/office/officeart/2005/8/layout/radial3"/>
    <dgm:cxn modelId="{551FBA3A-6E7C-4BED-A93E-FBE0DE343A95}" srcId="{BD62DDD3-FA6A-4FD8-8356-EA1FA8D4B256}" destId="{999FB47F-ECB6-4AEC-8FA2-51F61ED94BB2}" srcOrd="1" destOrd="0" parTransId="{042D23A5-11DB-4BF7-ABFE-A6E880B18AC9}" sibTransId="{14FCE4CF-4D26-4AA6-9C5D-8181DE2BECAC}"/>
    <dgm:cxn modelId="{76D23D68-FC60-49AA-8612-1D8430EDFA95}" type="presOf" srcId="{0FEB3CF4-8D80-4930-8BFC-C0709DD2F19B}" destId="{168C8FB9-002C-4F8D-87EB-2F5AB5C765EA}" srcOrd="0" destOrd="0" presId="urn:microsoft.com/office/officeart/2005/8/layout/radial3"/>
    <dgm:cxn modelId="{4058D87A-845C-42FC-9FC4-5BF84A9C1C0A}" srcId="{BD62DDD3-FA6A-4FD8-8356-EA1FA8D4B256}" destId="{DFB3CE54-9CD0-49A5-957A-B98330074DAF}" srcOrd="2" destOrd="0" parTransId="{2BE73D3C-6D37-4235-835D-A97862157C80}" sibTransId="{A906E630-992F-4D90-A3F1-F81E9B26BF38}"/>
    <dgm:cxn modelId="{16B7E7AB-67C2-432D-9572-41475CA8AC37}" srcId="{BD62DDD3-FA6A-4FD8-8356-EA1FA8D4B256}" destId="{0FEB3CF4-8D80-4930-8BFC-C0709DD2F19B}" srcOrd="0" destOrd="0" parTransId="{20787331-F7F3-46F5-AD8D-FABB48270144}" sibTransId="{9FE57CDF-32E1-4519-80AC-1A9074CC3E26}"/>
    <dgm:cxn modelId="{0C0FC0B0-BF57-42E1-83BC-0C962F27858C}" type="presOf" srcId="{BD62DDD3-FA6A-4FD8-8356-EA1FA8D4B256}" destId="{E6F33E50-ECB2-4954-974F-CCB7C4F93CF7}" srcOrd="0" destOrd="0" presId="urn:microsoft.com/office/officeart/2005/8/layout/radial3"/>
    <dgm:cxn modelId="{5550FFB4-A976-4E23-A55E-89F7F416E576}" type="presOf" srcId="{999FB47F-ECB6-4AEC-8FA2-51F61ED94BB2}" destId="{7194C487-F3A4-4419-86DA-9C02DC127A61}" srcOrd="0" destOrd="0" presId="urn:microsoft.com/office/officeart/2005/8/layout/radial3"/>
    <dgm:cxn modelId="{275E8DBD-3685-4F63-8A04-8AF84176A2AD}" srcId="{FEB46A93-B6EA-4298-85B9-AC3A745B37CB}" destId="{BD62DDD3-FA6A-4FD8-8356-EA1FA8D4B256}" srcOrd="0" destOrd="0" parTransId="{5C521099-78A6-4AA2-B77A-F035BFFB7008}" sibTransId="{C82D1AA9-7172-4E8E-8520-D2CE68D36B6F}"/>
    <dgm:cxn modelId="{89E462F3-7B0C-406E-B4E2-A8542E3BC20D}" type="presOf" srcId="{FEB46A93-B6EA-4298-85B9-AC3A745B37CB}" destId="{06B3F593-937B-4C20-9E7C-275C62D668C0}" srcOrd="0" destOrd="0" presId="urn:microsoft.com/office/officeart/2005/8/layout/radial3"/>
    <dgm:cxn modelId="{DEDDB9FB-E004-4FD1-981A-C704472D735B}" type="presParOf" srcId="{06B3F593-937B-4C20-9E7C-275C62D668C0}" destId="{A61A8F66-C51E-467F-8A24-8AFA5F2EBDBB}" srcOrd="0" destOrd="0" presId="urn:microsoft.com/office/officeart/2005/8/layout/radial3"/>
    <dgm:cxn modelId="{526BA9E1-DFA9-425D-AC84-8A335A92214A}" type="presParOf" srcId="{A61A8F66-C51E-467F-8A24-8AFA5F2EBDBB}" destId="{E6F33E50-ECB2-4954-974F-CCB7C4F93CF7}" srcOrd="0" destOrd="0" presId="urn:microsoft.com/office/officeart/2005/8/layout/radial3"/>
    <dgm:cxn modelId="{F0B81772-A6C8-4A7F-9385-EAE77F349790}" type="presParOf" srcId="{A61A8F66-C51E-467F-8A24-8AFA5F2EBDBB}" destId="{168C8FB9-002C-4F8D-87EB-2F5AB5C765EA}" srcOrd="1" destOrd="0" presId="urn:microsoft.com/office/officeart/2005/8/layout/radial3"/>
    <dgm:cxn modelId="{75CAFA5D-D17B-43BC-B8CB-66F1900EBEE6}" type="presParOf" srcId="{A61A8F66-C51E-467F-8A24-8AFA5F2EBDBB}" destId="{7194C487-F3A4-4419-86DA-9C02DC127A61}" srcOrd="2" destOrd="0" presId="urn:microsoft.com/office/officeart/2005/8/layout/radial3"/>
    <dgm:cxn modelId="{C269E2FA-379D-4BA7-A223-F2A976038835}" type="presParOf" srcId="{A61A8F66-C51E-467F-8A24-8AFA5F2EBDBB}" destId="{18B8311B-49D6-4B31-99B0-51D043DD3842}" srcOrd="3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F33E50-ECB2-4954-974F-CCB7C4F93CF7}">
      <dsp:nvSpPr>
        <dsp:cNvPr id="0" name=""/>
        <dsp:cNvSpPr/>
      </dsp:nvSpPr>
      <dsp:spPr>
        <a:xfrm>
          <a:off x="2677506" y="1823266"/>
          <a:ext cx="1462696" cy="1456530"/>
        </a:xfrm>
        <a:prstGeom prst="ellipse">
          <a:avLst/>
        </a:prstGeom>
        <a:solidFill>
          <a:srgbClr val="9FC76B">
            <a:alpha val="89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kern="1200" dirty="0">
              <a:solidFill>
                <a:srgbClr val="693F40"/>
              </a:solidFill>
              <a:latin typeface="Palatino Linotype" panose="02040502050505030304" pitchFamily="18" charset="0"/>
            </a:rPr>
            <a:t>Utódlás</a:t>
          </a:r>
        </a:p>
      </dsp:txBody>
      <dsp:txXfrm>
        <a:off x="2891713" y="2036570"/>
        <a:ext cx="1034282" cy="1029922"/>
      </dsp:txXfrm>
    </dsp:sp>
    <dsp:sp modelId="{168C8FB9-002C-4F8D-87EB-2F5AB5C765EA}">
      <dsp:nvSpPr>
        <dsp:cNvPr id="0" name=""/>
        <dsp:cNvSpPr/>
      </dsp:nvSpPr>
      <dsp:spPr>
        <a:xfrm>
          <a:off x="2829257" y="555831"/>
          <a:ext cx="1159194" cy="1159194"/>
        </a:xfrm>
        <a:prstGeom prst="ellipse">
          <a:avLst/>
        </a:prstGeom>
        <a:solidFill>
          <a:srgbClr val="F3FFE8">
            <a:alpha val="89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500" b="1" kern="1200" dirty="0">
              <a:solidFill>
                <a:srgbClr val="693F40"/>
              </a:solidFill>
              <a:latin typeface="Palatino Linotype" panose="02040502050505030304" pitchFamily="18" charset="0"/>
            </a:rPr>
            <a:t>Identitás</a:t>
          </a:r>
        </a:p>
      </dsp:txBody>
      <dsp:txXfrm>
        <a:off x="2999017" y="725591"/>
        <a:ext cx="819674" cy="819674"/>
      </dsp:txXfrm>
    </dsp:sp>
    <dsp:sp modelId="{7194C487-F3A4-4419-86DA-9C02DC127A61}">
      <dsp:nvSpPr>
        <dsp:cNvPr id="0" name=""/>
        <dsp:cNvSpPr/>
      </dsp:nvSpPr>
      <dsp:spPr>
        <a:xfrm>
          <a:off x="4099208" y="2760995"/>
          <a:ext cx="1159194" cy="1159194"/>
        </a:xfrm>
        <a:prstGeom prst="ellipse">
          <a:avLst/>
        </a:prstGeom>
        <a:solidFill>
          <a:srgbClr val="F3FFE8">
            <a:alpha val="89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b="1" kern="1200" dirty="0">
              <a:solidFill>
                <a:srgbClr val="693F40"/>
              </a:solidFill>
              <a:latin typeface="Palatino Linotype" panose="02040502050505030304" pitchFamily="18" charset="0"/>
            </a:rPr>
            <a:t>Családi szabályok</a:t>
          </a:r>
        </a:p>
      </dsp:txBody>
      <dsp:txXfrm>
        <a:off x="4268968" y="2930755"/>
        <a:ext cx="819674" cy="819674"/>
      </dsp:txXfrm>
    </dsp:sp>
    <dsp:sp modelId="{18B8311B-49D6-4B31-99B0-51D043DD3842}">
      <dsp:nvSpPr>
        <dsp:cNvPr id="0" name=""/>
        <dsp:cNvSpPr/>
      </dsp:nvSpPr>
      <dsp:spPr>
        <a:xfrm>
          <a:off x="1544437" y="2737837"/>
          <a:ext cx="1159194" cy="1158933"/>
        </a:xfrm>
        <a:prstGeom prst="ellipse">
          <a:avLst/>
        </a:prstGeom>
        <a:solidFill>
          <a:srgbClr val="F3FFE8">
            <a:alpha val="89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500" b="1" kern="1200" dirty="0">
              <a:solidFill>
                <a:srgbClr val="693F40"/>
              </a:solidFill>
              <a:latin typeface="Palatino Linotype" panose="02040502050505030304" pitchFamily="18" charset="0"/>
            </a:rPr>
            <a:t>Közös munka</a:t>
          </a:r>
        </a:p>
      </dsp:txBody>
      <dsp:txXfrm>
        <a:off x="1714197" y="2907559"/>
        <a:ext cx="819674" cy="8194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22D304F-7A67-4816-96CC-112EE78A80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6AABA595-69B2-4324-8649-D0EF1B83AC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81B77FE-E916-498F-886A-4BE4E2B1B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E9145-4FDC-4131-BD78-5EAAAAC767B2}" type="datetimeFigureOut">
              <a:rPr lang="hu-HU" smtClean="0"/>
              <a:t>2022. 02. 03.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A2572A7-72B5-41F7-81B2-DE02E7D0A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9B2DC24-8BD4-445C-B32E-0793BBBE9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6A8B2-D235-466E-AEE7-59374F51DB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73677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D809ED7-E97B-4FBB-8E1D-594DBA5D1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03D64499-FA04-4321-B3D0-D1019FDD8C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EB5CB75-8A6D-4243-879D-B5FCD9B0D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E9145-4FDC-4131-BD78-5EAAAAC767B2}" type="datetimeFigureOut">
              <a:rPr lang="hu-HU" smtClean="0"/>
              <a:t>2022. 02. 03.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F438D7B-F571-4872-8681-19E29AFA8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0C35258-75B5-48F1-BA62-0BCD9BF71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6A8B2-D235-466E-AEE7-59374F51DB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1630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B3558B86-FACC-4771-B5A5-E391860733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F4C3E65F-16E7-4F5F-A752-2AB4E1687F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AB63969-E320-44F8-9085-A3C65B2B2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E9145-4FDC-4131-BD78-5EAAAAC767B2}" type="datetimeFigureOut">
              <a:rPr lang="hu-HU" smtClean="0"/>
              <a:t>2022. 02. 03.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4C1463A-BF8E-465F-AE41-993AFBE1D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67D89BC-AB12-45F7-BD04-F1084C779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6A8B2-D235-466E-AEE7-59374F51DB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9002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0D8AAE5-0700-466E-A72D-C5420546C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D63F412-8761-43D1-9B75-87B697C6B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0947E42-4F3D-4444-A549-E44678DCD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E9145-4FDC-4131-BD78-5EAAAAC767B2}" type="datetimeFigureOut">
              <a:rPr lang="hu-HU" smtClean="0"/>
              <a:t>2022. 02. 03.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2CCEEFA-0A75-49E6-B616-4172B4958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36CA52B-9055-4768-A1F4-BD6BF6304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6A8B2-D235-466E-AEE7-59374F51DB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95380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3C07208-EB57-4841-8FB3-72536F3E7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AFD36119-1E3B-4E6A-B40D-F6F41DE665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F81AE16E-791C-4A4C-B883-7E4588CDC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E9145-4FDC-4131-BD78-5EAAAAC767B2}" type="datetimeFigureOut">
              <a:rPr lang="hu-HU" smtClean="0"/>
              <a:t>2022. 02. 03.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22A8E71-4BBC-452B-9A4F-D06831BFB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D79AAF9-B429-42FC-BAF3-D4F5D36BA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6A8B2-D235-466E-AEE7-59374F51DB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09525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9821C8E-37F2-4907-A6E9-E1BA96845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7CE9FD0-B2EB-4911-8F1B-149CB6192E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82955A5-101F-4186-A221-2014F36767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81F0394F-276E-4166-B53D-919F48C3D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E9145-4FDC-4131-BD78-5EAAAAC767B2}" type="datetimeFigureOut">
              <a:rPr lang="hu-HU" smtClean="0"/>
              <a:t>2022. 02. 03.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A766E634-51DF-4D4B-847D-5FFB9BD01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3B765C2F-967E-4E97-98A0-D29F645C2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6A8B2-D235-466E-AEE7-59374F51DB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11601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4C2C7B7-D605-4719-8933-A568D604D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39304FA-91D3-4FEE-9202-D63BA2A446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04D37E2B-4B67-48BA-97B8-BC6A598A25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202BF189-3AF6-4041-BEC1-FA6A971564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5DF2E02B-7683-4A0D-873E-4A4653BB93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EE56E127-7D5E-41E4-B0D5-A69EC5BFB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E9145-4FDC-4131-BD78-5EAAAAC767B2}" type="datetimeFigureOut">
              <a:rPr lang="hu-HU" smtClean="0"/>
              <a:t>2022. 02. 03.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264EFB40-3F6D-4230-B058-05760BEB5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B27F218D-CDB8-4031-A049-A2F04A44A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6A8B2-D235-466E-AEE7-59374F51DB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73610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94536FF-F8FE-4E52-A99D-4E8566260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62B5E3B8-23CB-4493-B967-5FFB7FC2C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E9145-4FDC-4131-BD78-5EAAAAC767B2}" type="datetimeFigureOut">
              <a:rPr lang="hu-HU" smtClean="0"/>
              <a:t>2022. 02. 03.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93BCEC68-5669-4F05-AB4A-3E6E71446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548D6A19-613A-403C-9225-D9FCBFF82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6A8B2-D235-466E-AEE7-59374F51DB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22060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95C61D6B-5E5F-487B-8A99-1A2405D02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E9145-4FDC-4131-BD78-5EAAAAC767B2}" type="datetimeFigureOut">
              <a:rPr lang="hu-HU" smtClean="0"/>
              <a:t>2022. 02. 03.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883CE4D5-2B55-4FA7-A2A0-5B8508D4B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4106F041-E894-48B8-BE8E-CD85B2804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6A8B2-D235-466E-AEE7-59374F51DB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61310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67743C3-7C6B-4CEF-BA14-329401C62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293B5D4-C81D-4C62-99EA-6FCAC38C0E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B249113-23EB-4B0C-A3DE-3AC6FA977A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FB28B3E6-3B3B-475D-A9BF-299CAC3A0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E9145-4FDC-4131-BD78-5EAAAAC767B2}" type="datetimeFigureOut">
              <a:rPr lang="hu-HU" smtClean="0"/>
              <a:t>2022. 02. 03.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58F55D70-2AB7-4742-82D7-9341DAC1C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F1D86742-CB1B-4D24-B495-A2D3C26D5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6A8B2-D235-466E-AEE7-59374F51DB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90909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55C8436-25D3-4D15-8B06-AFD0D99F1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B52B6F59-C80F-44E4-8C2A-2DA27D3AA8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898471B2-2645-452D-AED4-7913AC1656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477F2B6-3C54-4F7C-A2E3-8F630379C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E9145-4FDC-4131-BD78-5EAAAAC767B2}" type="datetimeFigureOut">
              <a:rPr lang="hu-HU" smtClean="0"/>
              <a:t>2022. 02. 03.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2EB6F86F-E0F4-4198-AEE6-401A5FB11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FA4D0FC5-1D7C-49A9-A32A-C212B860A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6A8B2-D235-466E-AEE7-59374F51DB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08156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162E3305-BA7E-4511-A58B-F3B82A9E0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521DD14D-26CF-402C-A77A-3A2A36D53F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187ADEC-C380-41A7-8284-45BA1B7812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1E9145-4FDC-4131-BD78-5EAAAAC767B2}" type="datetimeFigureOut">
              <a:rPr lang="hu-HU" smtClean="0"/>
              <a:t>2022. 02. 03.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F844298-486E-46A8-BB51-86FBB429F9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3E9F02C-AD40-4270-B50D-FF39F6FB5B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6A8B2-D235-466E-AEE7-59374F51DB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86836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2.svg"/><Relationship Id="rId7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0.svg"/><Relationship Id="rId10" Type="http://schemas.openxmlformats.org/officeDocument/2006/relationships/image" Target="../media/image17.svg"/><Relationship Id="rId4" Type="http://schemas.openxmlformats.org/officeDocument/2006/relationships/image" Target="../media/image9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microsoft.com/office/2007/relationships/hdphoto" Target="../media/hdphoto1.wdp"/><Relationship Id="rId7" Type="http://schemas.openxmlformats.org/officeDocument/2006/relationships/image" Target="../media/image22.svg"/><Relationship Id="rId12" Type="http://schemas.openxmlformats.org/officeDocument/2006/relationships/image" Target="../media/image2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20.sv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svg"/><Relationship Id="rId14" Type="http://schemas.openxmlformats.org/officeDocument/2006/relationships/image" Target="../media/image29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diagramColors" Target="../diagrams/colors1.xml"/><Relationship Id="rId3" Type="http://schemas.microsoft.com/office/2007/relationships/hdphoto" Target="../media/hdphoto1.wdp"/><Relationship Id="rId7" Type="http://schemas.openxmlformats.org/officeDocument/2006/relationships/image" Target="../media/image22.svg"/><Relationship Id="rId12" Type="http://schemas.openxmlformats.org/officeDocument/2006/relationships/image" Target="../media/image27.png"/><Relationship Id="rId17" Type="http://schemas.openxmlformats.org/officeDocument/2006/relationships/diagramQuickStyle" Target="../diagrams/quickStyle1.xml"/><Relationship Id="rId2" Type="http://schemas.openxmlformats.org/officeDocument/2006/relationships/image" Target="../media/image18.png"/><Relationship Id="rId16" Type="http://schemas.openxmlformats.org/officeDocument/2006/relationships/diagramLayout" Target="../diagrams/layout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20.svg"/><Relationship Id="rId15" Type="http://schemas.openxmlformats.org/officeDocument/2006/relationships/diagramData" Target="../diagrams/data1.xml"/><Relationship Id="rId10" Type="http://schemas.openxmlformats.org/officeDocument/2006/relationships/image" Target="../media/image25.png"/><Relationship Id="rId19" Type="http://schemas.microsoft.com/office/2007/relationships/diagramDrawing" Target="../diagrams/drawing1.xml"/><Relationship Id="rId4" Type="http://schemas.openxmlformats.org/officeDocument/2006/relationships/image" Target="../media/image19.png"/><Relationship Id="rId9" Type="http://schemas.openxmlformats.org/officeDocument/2006/relationships/image" Target="../media/image24.svg"/><Relationship Id="rId14" Type="http://schemas.openxmlformats.org/officeDocument/2006/relationships/image" Target="../media/image29.sv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15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églalap 5">
            <a:extLst>
              <a:ext uri="{FF2B5EF4-FFF2-40B4-BE49-F238E27FC236}">
                <a16:creationId xmlns:a16="http://schemas.microsoft.com/office/drawing/2014/main" id="{9F2F3A2C-2E59-495A-A444-0180B239D676}"/>
              </a:ext>
            </a:extLst>
          </p:cNvPr>
          <p:cNvSpPr/>
          <p:nvPr/>
        </p:nvSpPr>
        <p:spPr>
          <a:xfrm>
            <a:off x="-1" y="0"/>
            <a:ext cx="3331779" cy="6858000"/>
          </a:xfrm>
          <a:prstGeom prst="rect">
            <a:avLst/>
          </a:prstGeom>
          <a:solidFill>
            <a:srgbClr val="F3FFE8">
              <a:alpha val="8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A77720B8-39EE-482A-9A88-C94EF7AE289B}"/>
              </a:ext>
            </a:extLst>
          </p:cNvPr>
          <p:cNvSpPr txBox="1"/>
          <p:nvPr/>
        </p:nvSpPr>
        <p:spPr>
          <a:xfrm>
            <a:off x="84086" y="430887"/>
            <a:ext cx="30900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 b="1" dirty="0">
                <a:solidFill>
                  <a:srgbClr val="693F40"/>
                </a:solidFill>
                <a:latin typeface="Palatino Linotype" panose="02040502050505030304" pitchFamily="18" charset="0"/>
              </a:rPr>
              <a:t>Családi vállalatok utódlása Magyarországon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B84FB240-9BC1-45CE-8986-8AA3652B63BC}"/>
              </a:ext>
            </a:extLst>
          </p:cNvPr>
          <p:cNvSpPr txBox="1"/>
          <p:nvPr/>
        </p:nvSpPr>
        <p:spPr>
          <a:xfrm>
            <a:off x="84085" y="2923877"/>
            <a:ext cx="30900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i="1" dirty="0">
                <a:solidFill>
                  <a:srgbClr val="693F40"/>
                </a:solidFill>
                <a:latin typeface="Palatino Linotype" panose="02040502050505030304" pitchFamily="18" charset="0"/>
              </a:rPr>
              <a:t>5 kiemelkedő mintázat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81277B52-9725-4DF7-8377-C25F6E3322C7}"/>
              </a:ext>
            </a:extLst>
          </p:cNvPr>
          <p:cNvSpPr txBox="1"/>
          <p:nvPr/>
        </p:nvSpPr>
        <p:spPr>
          <a:xfrm>
            <a:off x="84085" y="4949785"/>
            <a:ext cx="266962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hu-HU" b="1" i="1" dirty="0">
                <a:solidFill>
                  <a:srgbClr val="693F40"/>
                </a:solidFill>
                <a:effectLst/>
                <a:latin typeface="Palatino Linotype" panose="02040502050505030304" pitchFamily="18" charset="0"/>
              </a:rPr>
              <a:t>A BCE Családi Vállalatok Központ 2019-2021. közti</a:t>
            </a:r>
            <a:endParaRPr lang="hu-HU" b="0" i="0" dirty="0">
              <a:solidFill>
                <a:srgbClr val="000000"/>
              </a:solidFill>
              <a:effectLst/>
              <a:latin typeface="Palatino Linotype" panose="02040502050505030304" pitchFamily="18" charset="0"/>
            </a:endParaRPr>
          </a:p>
          <a:p>
            <a:pPr algn="l" rtl="0"/>
            <a:r>
              <a:rPr lang="hu-HU" b="1" i="1" dirty="0">
                <a:solidFill>
                  <a:srgbClr val="693F40"/>
                </a:solidFill>
                <a:effectLst/>
                <a:latin typeface="Palatino Linotype" panose="02040502050505030304" pitchFamily="18" charset="0"/>
              </a:rPr>
              <a:t>utódlási kutatásának eredményei</a:t>
            </a:r>
            <a:endParaRPr lang="hu-HU" b="0" i="0" dirty="0">
              <a:solidFill>
                <a:srgbClr val="000000"/>
              </a:solidFill>
              <a:effectLst/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966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C7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Ábra 1" descr="Levél egyszínű kitöltéssel">
            <a:extLst>
              <a:ext uri="{FF2B5EF4-FFF2-40B4-BE49-F238E27FC236}">
                <a16:creationId xmlns:a16="http://schemas.microsoft.com/office/drawing/2014/main" id="{E190BA94-9E24-4A10-9B87-918E8020FB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71220" y="5542320"/>
            <a:ext cx="1504860" cy="1504860"/>
          </a:xfrm>
          <a:prstGeom prst="rect">
            <a:avLst/>
          </a:prstGeom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9EC5C7B7-98E4-4914-BE1B-233D09BB5845}"/>
              </a:ext>
            </a:extLst>
          </p:cNvPr>
          <p:cNvSpPr txBox="1"/>
          <p:nvPr/>
        </p:nvSpPr>
        <p:spPr>
          <a:xfrm>
            <a:off x="4059731" y="229653"/>
            <a:ext cx="407253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600" b="1" dirty="0">
                <a:solidFill>
                  <a:srgbClr val="F3FFE8"/>
                </a:solidFill>
                <a:latin typeface="Palatino Linotype" panose="02040502050505030304" pitchFamily="18" charset="0"/>
              </a:rPr>
              <a:t>ÖSSZEFOGLALÁS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BA311E4A-3F30-4720-A5FC-9A967093F49B}"/>
              </a:ext>
            </a:extLst>
          </p:cNvPr>
          <p:cNvSpPr txBox="1"/>
          <p:nvPr/>
        </p:nvSpPr>
        <p:spPr>
          <a:xfrm>
            <a:off x="246992" y="919073"/>
            <a:ext cx="11650718" cy="54938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hu-HU" sz="2300" b="1" dirty="0">
                <a:solidFill>
                  <a:srgbClr val="F3FFE8"/>
                </a:solidFill>
                <a:latin typeface="Palatino Linotype" panose="02040502050505030304" pitchFamily="18" charset="0"/>
              </a:rPr>
              <a:t>Számít, hogy mennyire „családi” a cég</a:t>
            </a:r>
          </a:p>
          <a:p>
            <a:pPr algn="l"/>
            <a:r>
              <a:rPr lang="hu-HU" b="1" dirty="0">
                <a:solidFill>
                  <a:srgbClr val="F3FFE8"/>
                </a:solidFill>
                <a:latin typeface="Palatino Linotype" panose="02040502050505030304" pitchFamily="18" charset="0"/>
                <a:sym typeface="Wingdings" panose="05000000000000000000" pitchFamily="2" charset="2"/>
              </a:rPr>
              <a:t>	- </a:t>
            </a:r>
            <a:r>
              <a:rPr lang="hu-HU" dirty="0">
                <a:solidFill>
                  <a:srgbClr val="F3FFE8"/>
                </a:solidFill>
                <a:latin typeface="Palatino Linotype" panose="02040502050505030304" pitchFamily="18" charset="0"/>
                <a:sym typeface="Wingdings" panose="05000000000000000000" pitchFamily="2" charset="2"/>
              </a:rPr>
              <a:t>nagyobb gazdálkodási teljesítmény + kedvezőbben megélt utódlás</a:t>
            </a:r>
          </a:p>
          <a:p>
            <a:r>
              <a:rPr lang="hu-HU" dirty="0">
                <a:solidFill>
                  <a:srgbClr val="F3FFE8"/>
                </a:solidFill>
                <a:latin typeface="Palatino Linotype" panose="02040502050505030304" pitchFamily="18" charset="0"/>
                <a:sym typeface="Wingdings" panose="05000000000000000000" pitchFamily="2" charset="2"/>
              </a:rPr>
              <a:t>	- nem(csak) vagyontárgy, nem(csak) a családtagok </a:t>
            </a:r>
            <a:r>
              <a:rPr lang="hu-HU" dirty="0" err="1">
                <a:solidFill>
                  <a:srgbClr val="F3FFE8"/>
                </a:solidFill>
                <a:latin typeface="Palatino Linotype" panose="02040502050505030304" pitchFamily="18" charset="0"/>
                <a:sym typeface="Wingdings" panose="05000000000000000000" pitchFamily="2" charset="2"/>
              </a:rPr>
              <a:t>cégbeli</a:t>
            </a:r>
            <a:r>
              <a:rPr lang="hu-HU" dirty="0">
                <a:solidFill>
                  <a:srgbClr val="F3FFE8"/>
                </a:solidFill>
                <a:latin typeface="Palatino Linotype" panose="02040502050505030304" pitchFamily="18" charset="0"/>
                <a:sym typeface="Wingdings" panose="05000000000000000000" pitchFamily="2" charset="2"/>
              </a:rPr>
              <a:t> jelenléte</a:t>
            </a:r>
          </a:p>
          <a:p>
            <a:r>
              <a:rPr lang="hu-HU" dirty="0">
                <a:solidFill>
                  <a:srgbClr val="F3FFE8"/>
                </a:solidFill>
                <a:latin typeface="Palatino Linotype" panose="02040502050505030304" pitchFamily="18" charset="0"/>
                <a:sym typeface="Wingdings" panose="05000000000000000000" pitchFamily="2" charset="2"/>
              </a:rPr>
              <a:t>			</a:t>
            </a:r>
          </a:p>
          <a:p>
            <a:r>
              <a:rPr lang="hu-HU" sz="2300" dirty="0">
                <a:solidFill>
                  <a:srgbClr val="F3FFE8"/>
                </a:solidFill>
                <a:latin typeface="Palatino Linotype" panose="02040502050505030304" pitchFamily="18" charset="0"/>
                <a:sym typeface="Wingdings" panose="05000000000000000000" pitchFamily="2" charset="2"/>
              </a:rPr>
              <a:t>Utódlás - nem önmagában a „lineáris” tervezés számít, hanem kapcsolati kapacitásuk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hu-HU" sz="700" dirty="0">
              <a:solidFill>
                <a:srgbClr val="F3FFE8"/>
              </a:solidFill>
              <a:latin typeface="Palatino Linotype" panose="02040502050505030304" pitchFamily="18" charset="0"/>
              <a:sym typeface="Wingdings" panose="05000000000000000000" pitchFamily="2" charset="2"/>
            </a:endParaRPr>
          </a:p>
          <a:p>
            <a:pPr algn="l"/>
            <a:r>
              <a:rPr lang="hu-HU" dirty="0">
                <a:solidFill>
                  <a:srgbClr val="F3FFE8"/>
                </a:solidFill>
                <a:latin typeface="Palatino Linotype" panose="02040502050505030304" pitchFamily="18" charset="0"/>
                <a:sym typeface="Wingdings" panose="05000000000000000000" pitchFamily="2" charset="2"/>
              </a:rPr>
              <a:t>	1. Előd és utód közti közös identitás  potenciális utód gyermekkorában</a:t>
            </a:r>
          </a:p>
          <a:p>
            <a:pPr algn="l"/>
            <a:r>
              <a:rPr lang="hu-HU" dirty="0">
                <a:solidFill>
                  <a:srgbClr val="F3FFE8"/>
                </a:solidFill>
                <a:latin typeface="Palatino Linotype" panose="02040502050505030304" pitchFamily="18" charset="0"/>
                <a:sym typeface="Wingdings" panose="05000000000000000000" pitchFamily="2" charset="2"/>
              </a:rPr>
              <a:t>			- utóddal való hasonlóság percepciója</a:t>
            </a:r>
          </a:p>
          <a:p>
            <a:pPr algn="l"/>
            <a:r>
              <a:rPr lang="hu-HU" dirty="0">
                <a:solidFill>
                  <a:srgbClr val="F3FFE8"/>
                </a:solidFill>
                <a:latin typeface="Palatino Linotype" panose="02040502050505030304" pitchFamily="18" charset="0"/>
                <a:sym typeface="Wingdings" panose="05000000000000000000" pitchFamily="2" charset="2"/>
              </a:rPr>
              <a:t>			- „képesek vagyunk jót tenni egymással”</a:t>
            </a:r>
          </a:p>
          <a:p>
            <a:pPr algn="l"/>
            <a:endParaRPr lang="hu-HU" sz="700" dirty="0">
              <a:solidFill>
                <a:srgbClr val="F3FFE8"/>
              </a:solidFill>
              <a:latin typeface="Palatino Linotype" panose="02040502050505030304" pitchFamily="18" charset="0"/>
              <a:sym typeface="Wingdings" panose="05000000000000000000" pitchFamily="2" charset="2"/>
            </a:endParaRPr>
          </a:p>
          <a:p>
            <a:pPr algn="l"/>
            <a:r>
              <a:rPr lang="hu-HU" dirty="0">
                <a:solidFill>
                  <a:srgbClr val="F3FFE8"/>
                </a:solidFill>
                <a:latin typeface="Palatino Linotype" panose="02040502050505030304" pitchFamily="18" charset="0"/>
                <a:sym typeface="Wingdings" panose="05000000000000000000" pitchFamily="2" charset="2"/>
              </a:rPr>
              <a:t>	2. Előd aktívan kezdeményezze a családi utódlást, de ne vegye azt biztosra</a:t>
            </a:r>
          </a:p>
          <a:p>
            <a:pPr algn="l"/>
            <a:r>
              <a:rPr lang="hu-HU" dirty="0">
                <a:solidFill>
                  <a:srgbClr val="F3FFE8"/>
                </a:solidFill>
                <a:latin typeface="Palatino Linotype" panose="02040502050505030304" pitchFamily="18" charset="0"/>
                <a:sym typeface="Wingdings" panose="05000000000000000000" pitchFamily="2" charset="2"/>
              </a:rPr>
              <a:t>			- Cég szempontja: Milyen más kimenetek léteznek? Hogyan indulnának el?</a:t>
            </a:r>
          </a:p>
          <a:p>
            <a:pPr algn="l"/>
            <a:r>
              <a:rPr lang="hu-HU" dirty="0">
                <a:solidFill>
                  <a:srgbClr val="F3FFE8"/>
                </a:solidFill>
                <a:latin typeface="Palatino Linotype" panose="02040502050505030304" pitchFamily="18" charset="0"/>
                <a:sym typeface="Wingdings" panose="05000000000000000000" pitchFamily="2" charset="2"/>
              </a:rPr>
              <a:t>			- Család szempontja: Hogyan lehet érvényesen „nem </a:t>
            </a:r>
            <a:r>
              <a:rPr lang="hu-HU" dirty="0" err="1">
                <a:solidFill>
                  <a:srgbClr val="F3FFE8"/>
                </a:solidFill>
                <a:latin typeface="Palatino Linotype" panose="02040502050505030304" pitchFamily="18" charset="0"/>
                <a:sym typeface="Wingdings" panose="05000000000000000000" pitchFamily="2" charset="2"/>
              </a:rPr>
              <a:t>utódlani</a:t>
            </a:r>
            <a:r>
              <a:rPr lang="hu-HU" dirty="0">
                <a:solidFill>
                  <a:srgbClr val="F3FFE8"/>
                </a:solidFill>
                <a:latin typeface="Palatino Linotype" panose="02040502050505030304" pitchFamily="18" charset="0"/>
                <a:sym typeface="Wingdings" panose="05000000000000000000" pitchFamily="2" charset="2"/>
              </a:rPr>
              <a:t>” a cégben?</a:t>
            </a:r>
          </a:p>
          <a:p>
            <a:pPr algn="l"/>
            <a:endParaRPr lang="hu-HU" sz="700" dirty="0">
              <a:solidFill>
                <a:srgbClr val="F3FFE8"/>
              </a:solidFill>
              <a:latin typeface="Palatino Linotype" panose="02040502050505030304" pitchFamily="18" charset="0"/>
              <a:sym typeface="Wingdings" panose="05000000000000000000" pitchFamily="2" charset="2"/>
            </a:endParaRPr>
          </a:p>
          <a:p>
            <a:pPr algn="l"/>
            <a:r>
              <a:rPr lang="hu-HU" dirty="0">
                <a:solidFill>
                  <a:srgbClr val="F3FFE8"/>
                </a:solidFill>
                <a:latin typeface="Palatino Linotype" panose="02040502050505030304" pitchFamily="18" charset="0"/>
                <a:sym typeface="Wingdings" panose="05000000000000000000" pitchFamily="2" charset="2"/>
              </a:rPr>
              <a:t>	3. Közös építkezés</a:t>
            </a:r>
          </a:p>
          <a:p>
            <a:pPr algn="l"/>
            <a:r>
              <a:rPr lang="hu-HU" dirty="0">
                <a:solidFill>
                  <a:srgbClr val="F3FFE8"/>
                </a:solidFill>
                <a:latin typeface="Palatino Linotype" panose="02040502050505030304" pitchFamily="18" charset="0"/>
                <a:sym typeface="Wingdings" panose="05000000000000000000" pitchFamily="2" charset="2"/>
              </a:rPr>
              <a:t>			- autonómiát adni és mellette maradni – utódlás után is, nem operatív pozícióban</a:t>
            </a:r>
          </a:p>
          <a:p>
            <a:pPr algn="l"/>
            <a:r>
              <a:rPr lang="hu-HU" dirty="0">
                <a:solidFill>
                  <a:srgbClr val="F3FFE8"/>
                </a:solidFill>
                <a:latin typeface="Palatino Linotype" panose="02040502050505030304" pitchFamily="18" charset="0"/>
                <a:sym typeface="Wingdings" panose="05000000000000000000" pitchFamily="2" charset="2"/>
              </a:rPr>
              <a:t>			- előd: nem elengedni a céget hanem újjáalakítani a kapcsolatot a céggel</a:t>
            </a:r>
          </a:p>
          <a:p>
            <a:pPr algn="l"/>
            <a:endParaRPr lang="hu-HU" sz="700" dirty="0">
              <a:solidFill>
                <a:srgbClr val="F3FFE8"/>
              </a:solidFill>
              <a:latin typeface="Palatino Linotype" panose="02040502050505030304" pitchFamily="18" charset="0"/>
              <a:sym typeface="Wingdings" panose="05000000000000000000" pitchFamily="2" charset="2"/>
            </a:endParaRPr>
          </a:p>
          <a:p>
            <a:pPr algn="l"/>
            <a:endParaRPr lang="hu-HU" sz="700" dirty="0">
              <a:solidFill>
                <a:srgbClr val="F3FFE8"/>
              </a:solidFill>
              <a:latin typeface="Palatino Linotype" panose="02040502050505030304" pitchFamily="18" charset="0"/>
              <a:sym typeface="Wingdings" panose="05000000000000000000" pitchFamily="2" charset="2"/>
            </a:endParaRPr>
          </a:p>
          <a:p>
            <a:pPr algn="l"/>
            <a:r>
              <a:rPr lang="hu-HU" dirty="0">
                <a:solidFill>
                  <a:srgbClr val="F3FFE8"/>
                </a:solidFill>
                <a:latin typeface="Palatino Linotype" panose="02040502050505030304" pitchFamily="18" charset="0"/>
                <a:sym typeface="Wingdings" panose="05000000000000000000" pitchFamily="2" charset="2"/>
              </a:rPr>
              <a:t>	4. Családi szintű kapcsolati egyeztetés  új családi szabályok, normák, jogok, kötelezettségek</a:t>
            </a:r>
          </a:p>
          <a:p>
            <a:pPr algn="l"/>
            <a:endParaRPr lang="hu-HU" dirty="0">
              <a:solidFill>
                <a:srgbClr val="F3FFE8"/>
              </a:solidFill>
              <a:latin typeface="Palatino Linotype" panose="02040502050505030304" pitchFamily="18" charset="0"/>
              <a:sym typeface="Wingdings" panose="05000000000000000000" pitchFamily="2" charset="2"/>
            </a:endParaRPr>
          </a:p>
          <a:p>
            <a:pPr algn="l"/>
            <a:r>
              <a:rPr lang="hu-HU" dirty="0">
                <a:solidFill>
                  <a:srgbClr val="F3FFE8"/>
                </a:solidFill>
                <a:latin typeface="Palatino Linotype" panose="02040502050505030304" pitchFamily="18" charset="0"/>
                <a:sym typeface="Wingdings" panose="05000000000000000000" pitchFamily="2" charset="2"/>
              </a:rPr>
              <a:t>	5. Külső segítség - Kapcsolati egyezkedési kapacitás fejlesztése + folyamat tartalmi elemei</a:t>
            </a:r>
          </a:p>
        </p:txBody>
      </p:sp>
    </p:spTree>
    <p:extLst>
      <p:ext uri="{BB962C8B-B14F-4D97-AF65-F5344CB8AC3E}">
        <p14:creationId xmlns:p14="http://schemas.microsoft.com/office/powerpoint/2010/main" val="3165288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églalap 5">
            <a:extLst>
              <a:ext uri="{FF2B5EF4-FFF2-40B4-BE49-F238E27FC236}">
                <a16:creationId xmlns:a16="http://schemas.microsoft.com/office/drawing/2014/main" id="{9F2F3A2C-2E59-495A-A444-0180B239D676}"/>
              </a:ext>
            </a:extLst>
          </p:cNvPr>
          <p:cNvSpPr/>
          <p:nvPr/>
        </p:nvSpPr>
        <p:spPr>
          <a:xfrm>
            <a:off x="8860221" y="0"/>
            <a:ext cx="3331779" cy="6858000"/>
          </a:xfrm>
          <a:prstGeom prst="rect">
            <a:avLst/>
          </a:prstGeom>
          <a:solidFill>
            <a:srgbClr val="F3FFE8">
              <a:alpha val="8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A77720B8-39EE-482A-9A88-C94EF7AE289B}"/>
              </a:ext>
            </a:extLst>
          </p:cNvPr>
          <p:cNvSpPr txBox="1"/>
          <p:nvPr/>
        </p:nvSpPr>
        <p:spPr>
          <a:xfrm>
            <a:off x="9112468" y="430887"/>
            <a:ext cx="30900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 b="1" dirty="0">
                <a:solidFill>
                  <a:srgbClr val="693F40"/>
                </a:solidFill>
                <a:latin typeface="Palatino Linotype" panose="02040502050505030304" pitchFamily="18" charset="0"/>
              </a:rPr>
              <a:t>Családi vállalatok utódlása Magyarországon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B84FB240-9BC1-45CE-8986-8AA3652B63BC}"/>
              </a:ext>
            </a:extLst>
          </p:cNvPr>
          <p:cNvSpPr txBox="1"/>
          <p:nvPr/>
        </p:nvSpPr>
        <p:spPr>
          <a:xfrm>
            <a:off x="9112467" y="2923877"/>
            <a:ext cx="30900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i="1" dirty="0">
                <a:solidFill>
                  <a:srgbClr val="693F40"/>
                </a:solidFill>
                <a:latin typeface="Palatino Linotype" panose="02040502050505030304" pitchFamily="18" charset="0"/>
              </a:rPr>
              <a:t>5 kiemelkedő mintázat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81277B52-9725-4DF7-8377-C25F6E3322C7}"/>
              </a:ext>
            </a:extLst>
          </p:cNvPr>
          <p:cNvSpPr txBox="1"/>
          <p:nvPr/>
        </p:nvSpPr>
        <p:spPr>
          <a:xfrm>
            <a:off x="9112467" y="4949785"/>
            <a:ext cx="266962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hu-HU" b="1" i="1" dirty="0">
                <a:solidFill>
                  <a:srgbClr val="693F40"/>
                </a:solidFill>
                <a:effectLst/>
                <a:latin typeface="Palatino Linotype" panose="02040502050505030304" pitchFamily="18" charset="0"/>
              </a:rPr>
              <a:t>A BCE Családi Vállalatok Központ 2019-2021. közti</a:t>
            </a:r>
            <a:endParaRPr lang="hu-HU" b="0" i="0" dirty="0">
              <a:solidFill>
                <a:srgbClr val="000000"/>
              </a:solidFill>
              <a:effectLst/>
              <a:latin typeface="Palatino Linotype" panose="02040502050505030304" pitchFamily="18" charset="0"/>
            </a:endParaRPr>
          </a:p>
          <a:p>
            <a:pPr algn="l" rtl="0"/>
            <a:r>
              <a:rPr lang="hu-HU" b="1" i="1" dirty="0">
                <a:solidFill>
                  <a:srgbClr val="693F40"/>
                </a:solidFill>
                <a:effectLst/>
                <a:latin typeface="Palatino Linotype" panose="02040502050505030304" pitchFamily="18" charset="0"/>
              </a:rPr>
              <a:t>utódlási kutatásának eredményei</a:t>
            </a:r>
            <a:endParaRPr lang="hu-HU" b="0" i="0" dirty="0">
              <a:solidFill>
                <a:srgbClr val="000000"/>
              </a:solidFill>
              <a:effectLst/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7809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F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278BA70E-A833-42DE-8D3B-BFAEA3110CEA}"/>
              </a:ext>
            </a:extLst>
          </p:cNvPr>
          <p:cNvSpPr txBox="1"/>
          <p:nvPr/>
        </p:nvSpPr>
        <p:spPr>
          <a:xfrm>
            <a:off x="2722179" y="283783"/>
            <a:ext cx="71575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i="1" dirty="0">
                <a:solidFill>
                  <a:srgbClr val="693F40"/>
                </a:solidFill>
                <a:latin typeface="Palatino Linotype" panose="02040502050505030304" pitchFamily="18" charset="0"/>
              </a:rPr>
              <a:t>A kutatási projekt</a:t>
            </a:r>
            <a:endParaRPr lang="hu-HU" sz="3600" i="1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279FDF85-C258-4C9B-AFDE-7B62DEEC7E28}"/>
              </a:ext>
            </a:extLst>
          </p:cNvPr>
          <p:cNvPicPr/>
          <p:nvPr/>
        </p:nvPicPr>
        <p:blipFill rotWithShape="1">
          <a:blip r:embed="rId2"/>
          <a:srcRect l="14330" t="26455" r="71781" b="48658"/>
          <a:stretch/>
        </p:blipFill>
        <p:spPr bwMode="auto">
          <a:xfrm>
            <a:off x="174283" y="1196303"/>
            <a:ext cx="3470123" cy="28951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C7451B85-87D3-4E9B-8FB3-738F878B59EB}"/>
              </a:ext>
            </a:extLst>
          </p:cNvPr>
          <p:cNvSpPr txBox="1"/>
          <p:nvPr/>
        </p:nvSpPr>
        <p:spPr>
          <a:xfrm>
            <a:off x="605209" y="2125565"/>
            <a:ext cx="260826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hu-HU" sz="1600" b="0" i="1" dirty="0">
                <a:solidFill>
                  <a:srgbClr val="693F40"/>
                </a:solidFill>
                <a:effectLst/>
                <a:latin typeface="Palatino Linotype" panose="02040502050505030304" pitchFamily="18" charset="0"/>
              </a:rPr>
              <a:t>- </a:t>
            </a:r>
            <a:r>
              <a:rPr lang="hu-HU" sz="1600" b="0" i="0" dirty="0">
                <a:solidFill>
                  <a:srgbClr val="693F40"/>
                </a:solidFill>
                <a:effectLst/>
                <a:latin typeface="Palatino Linotype" panose="02040502050505030304" pitchFamily="18" charset="0"/>
              </a:rPr>
              <a:t>2019-2021 között</a:t>
            </a:r>
            <a:endParaRPr lang="hu-HU" sz="1600" b="0" i="0" dirty="0">
              <a:solidFill>
                <a:srgbClr val="000000"/>
              </a:solidFill>
              <a:effectLst/>
              <a:latin typeface="Palatino Linotype" panose="02040502050505030304" pitchFamily="18" charset="0"/>
            </a:endParaRPr>
          </a:p>
          <a:p>
            <a:pPr rtl="0"/>
            <a:r>
              <a:rPr lang="hu-HU" sz="1600" b="0" i="0" dirty="0">
                <a:solidFill>
                  <a:srgbClr val="693F40"/>
                </a:solidFill>
                <a:effectLst/>
                <a:latin typeface="Palatino Linotype" panose="02040502050505030304" pitchFamily="18" charset="0"/>
              </a:rPr>
              <a:t>- Magyar családi vállalatok (</a:t>
            </a:r>
            <a:r>
              <a:rPr lang="hu-HU" sz="1600" b="0" i="0" dirty="0" err="1">
                <a:solidFill>
                  <a:srgbClr val="693F40"/>
                </a:solidFill>
                <a:effectLst/>
                <a:latin typeface="Palatino Linotype" panose="02040502050505030304" pitchFamily="18" charset="0"/>
              </a:rPr>
              <a:t>mikrovállalkozásnál</a:t>
            </a:r>
            <a:r>
              <a:rPr lang="hu-HU" sz="1600" b="0" i="0" dirty="0">
                <a:solidFill>
                  <a:srgbClr val="693F40"/>
                </a:solidFill>
                <a:effectLst/>
                <a:latin typeface="Palatino Linotype" panose="02040502050505030304" pitchFamily="18" charset="0"/>
              </a:rPr>
              <a:t> nagyobb cégek)</a:t>
            </a:r>
            <a:endParaRPr lang="hu-HU" sz="1600" b="0" i="0" dirty="0">
              <a:solidFill>
                <a:srgbClr val="000000"/>
              </a:solidFill>
              <a:effectLst/>
              <a:latin typeface="Palatino Linotype" panose="02040502050505030304" pitchFamily="18" charset="0"/>
            </a:endParaRPr>
          </a:p>
          <a:p>
            <a:pPr rtl="0"/>
            <a:r>
              <a:rPr lang="hu-HU" sz="1600" b="0" i="0" dirty="0">
                <a:solidFill>
                  <a:srgbClr val="693F40"/>
                </a:solidFill>
                <a:effectLst/>
                <a:latin typeface="Palatino Linotype" panose="02040502050505030304" pitchFamily="18" charset="0"/>
              </a:rPr>
              <a:t>- Utód korai életszakasza, döntéshozatali folyamatok</a:t>
            </a:r>
            <a:endParaRPr lang="hu-HU" sz="1600" b="0" i="0" dirty="0">
              <a:solidFill>
                <a:srgbClr val="000000"/>
              </a:solidFill>
              <a:effectLst/>
              <a:latin typeface="Palatino Linotype" panose="02040502050505030304" pitchFamily="18" charset="0"/>
            </a:endParaRPr>
          </a:p>
          <a:p>
            <a:endParaRPr lang="hu-HU" dirty="0"/>
          </a:p>
        </p:txBody>
      </p:sp>
      <p:pic>
        <p:nvPicPr>
          <p:cNvPr id="8" name="Ábra 7" descr="Tick1-jelvény egyszínű kitöltéssel">
            <a:extLst>
              <a:ext uri="{FF2B5EF4-FFF2-40B4-BE49-F238E27FC236}">
                <a16:creationId xmlns:a16="http://schemas.microsoft.com/office/drawing/2014/main" id="{8D27C99B-FCF1-48DC-BCB1-784E3E63FB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74713" y="1387365"/>
            <a:ext cx="570532" cy="570532"/>
          </a:xfrm>
          <a:prstGeom prst="rect">
            <a:avLst/>
          </a:prstGeom>
        </p:spPr>
      </p:pic>
      <p:pic>
        <p:nvPicPr>
          <p:cNvPr id="10" name="Ábra 9" descr="Nem jel egyszínű kitöltéssel">
            <a:extLst>
              <a:ext uri="{FF2B5EF4-FFF2-40B4-BE49-F238E27FC236}">
                <a16:creationId xmlns:a16="http://schemas.microsoft.com/office/drawing/2014/main" id="{329AD4C7-9931-484A-BFD8-A001586C9F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874713" y="2511972"/>
            <a:ext cx="570531" cy="570531"/>
          </a:xfrm>
          <a:prstGeom prst="rect">
            <a:avLst/>
          </a:prstGeom>
        </p:spPr>
      </p:pic>
      <p:sp>
        <p:nvSpPr>
          <p:cNvPr id="11" name="Szövegdoboz 10">
            <a:extLst>
              <a:ext uri="{FF2B5EF4-FFF2-40B4-BE49-F238E27FC236}">
                <a16:creationId xmlns:a16="http://schemas.microsoft.com/office/drawing/2014/main" id="{9DD48119-75CB-4A1E-A681-43D317DDF040}"/>
              </a:ext>
            </a:extLst>
          </p:cNvPr>
          <p:cNvSpPr txBox="1"/>
          <p:nvPr/>
        </p:nvSpPr>
        <p:spPr>
          <a:xfrm>
            <a:off x="8671034" y="1487559"/>
            <a:ext cx="241388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700" b="1" i="0" dirty="0">
                <a:solidFill>
                  <a:srgbClr val="693F40"/>
                </a:solidFill>
                <a:effectLst/>
                <a:latin typeface="Palatino Linotype" panose="02040502050505030304" pitchFamily="18" charset="0"/>
              </a:rPr>
              <a:t>Túlkutatott</a:t>
            </a:r>
            <a:endParaRPr lang="hu-HU" sz="1700" b="1" dirty="0"/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328E926E-1A82-42A3-AFA9-D37396DA7553}"/>
              </a:ext>
            </a:extLst>
          </p:cNvPr>
          <p:cNvSpPr txBox="1"/>
          <p:nvPr/>
        </p:nvSpPr>
        <p:spPr>
          <a:xfrm>
            <a:off x="8671034" y="2612616"/>
            <a:ext cx="241388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700" b="1" dirty="0">
                <a:solidFill>
                  <a:srgbClr val="693F40"/>
                </a:solidFill>
                <a:latin typeface="Palatino Linotype" panose="02040502050505030304" pitchFamily="18" charset="0"/>
              </a:rPr>
              <a:t>Alul</a:t>
            </a:r>
            <a:r>
              <a:rPr lang="hu-HU" sz="1700" b="1" i="0" dirty="0">
                <a:solidFill>
                  <a:srgbClr val="693F40"/>
                </a:solidFill>
                <a:effectLst/>
                <a:latin typeface="Palatino Linotype" panose="02040502050505030304" pitchFamily="18" charset="0"/>
              </a:rPr>
              <a:t>kutatott</a:t>
            </a:r>
            <a:endParaRPr lang="hu-HU" sz="1700" b="1" dirty="0"/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FA507D55-511C-492A-AC8D-CD631422D571}"/>
              </a:ext>
            </a:extLst>
          </p:cNvPr>
          <p:cNvSpPr txBox="1"/>
          <p:nvPr/>
        </p:nvSpPr>
        <p:spPr>
          <a:xfrm>
            <a:off x="8671034" y="1786066"/>
            <a:ext cx="241388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300" b="0" i="0" dirty="0">
                <a:solidFill>
                  <a:srgbClr val="693F40"/>
                </a:solidFill>
                <a:effectLst/>
                <a:latin typeface="Palatino Linotype" panose="02040502050505030304" pitchFamily="18" charset="0"/>
              </a:rPr>
              <a:t>(Előd, előd és utód döntései, utódlás cégen belüli folyamata)</a:t>
            </a:r>
            <a:endParaRPr lang="hu-HU" sz="1300" dirty="0">
              <a:latin typeface="Palatino Linotype" panose="02040502050505030304" pitchFamily="18" charset="0"/>
            </a:endParaRP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9526608B-2391-4E0F-A911-F298732F5C05}"/>
              </a:ext>
            </a:extLst>
          </p:cNvPr>
          <p:cNvSpPr txBox="1"/>
          <p:nvPr/>
        </p:nvSpPr>
        <p:spPr>
          <a:xfrm>
            <a:off x="8671034" y="2948868"/>
            <a:ext cx="241388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300" b="0" i="0" dirty="0">
                <a:solidFill>
                  <a:srgbClr val="693F40"/>
                </a:solidFill>
                <a:effectLst/>
                <a:latin typeface="Palatino Linotype" panose="02040502050505030304" pitchFamily="18" charset="0"/>
              </a:rPr>
              <a:t>(Utód korai életszakasza, utód szocializációja, döntéshozatal folyamata)</a:t>
            </a:r>
            <a:endParaRPr lang="hu-HU" sz="1300" dirty="0">
              <a:latin typeface="Palatino Linotype" panose="02040502050505030304" pitchFamily="18" charset="0"/>
            </a:endParaRPr>
          </a:p>
        </p:txBody>
      </p:sp>
      <p:pic>
        <p:nvPicPr>
          <p:cNvPr id="16" name="Kép 15">
            <a:extLst>
              <a:ext uri="{FF2B5EF4-FFF2-40B4-BE49-F238E27FC236}">
                <a16:creationId xmlns:a16="http://schemas.microsoft.com/office/drawing/2014/main" id="{04C661A4-2053-4692-A4EE-E6D98923C73E}"/>
              </a:ext>
            </a:extLst>
          </p:cNvPr>
          <p:cNvPicPr/>
          <p:nvPr/>
        </p:nvPicPr>
        <p:blipFill rotWithShape="1">
          <a:blip r:embed="rId7"/>
          <a:srcRect l="13007" t="30570" r="26477" b="53949"/>
          <a:stretch/>
        </p:blipFill>
        <p:spPr bwMode="auto">
          <a:xfrm>
            <a:off x="903890" y="4214127"/>
            <a:ext cx="10536566" cy="13741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Szövegdoboz 16">
            <a:extLst>
              <a:ext uri="{FF2B5EF4-FFF2-40B4-BE49-F238E27FC236}">
                <a16:creationId xmlns:a16="http://schemas.microsoft.com/office/drawing/2014/main" id="{EC1F3192-4CC0-4506-8D5C-74336A51B639}"/>
              </a:ext>
            </a:extLst>
          </p:cNvPr>
          <p:cNvSpPr txBox="1"/>
          <p:nvPr/>
        </p:nvSpPr>
        <p:spPr>
          <a:xfrm>
            <a:off x="113909" y="5476229"/>
            <a:ext cx="260827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700" b="1" dirty="0">
                <a:solidFill>
                  <a:srgbClr val="693F40"/>
                </a:solidFill>
                <a:latin typeface="Palatino Linotype" panose="02040502050505030304" pitchFamily="18" charset="0"/>
              </a:rPr>
              <a:t>Szakirodalmi áttekintés</a:t>
            </a:r>
            <a:endParaRPr lang="hu-HU" sz="1700" b="1" dirty="0"/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D8DF0898-5A46-41A5-ADE3-53953DE0BD63}"/>
              </a:ext>
            </a:extLst>
          </p:cNvPr>
          <p:cNvSpPr txBox="1"/>
          <p:nvPr/>
        </p:nvSpPr>
        <p:spPr>
          <a:xfrm>
            <a:off x="174283" y="5830172"/>
            <a:ext cx="24138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500" b="0" i="0" dirty="0">
                <a:solidFill>
                  <a:srgbClr val="693F40"/>
                </a:solidFill>
                <a:effectLst/>
                <a:latin typeface="Palatino Linotype" panose="02040502050505030304" pitchFamily="18" charset="0"/>
              </a:rPr>
              <a:t>Dr. Varga Szabolcs, Dr. Wieszt Attila</a:t>
            </a:r>
            <a:endParaRPr lang="hu-HU" sz="1500" dirty="0">
              <a:latin typeface="Palatino Linotype" panose="02040502050505030304" pitchFamily="18" charset="0"/>
            </a:endParaRPr>
          </a:p>
        </p:txBody>
      </p:sp>
      <p:sp>
        <p:nvSpPr>
          <p:cNvPr id="19" name="Szövegdoboz 18">
            <a:extLst>
              <a:ext uri="{FF2B5EF4-FFF2-40B4-BE49-F238E27FC236}">
                <a16:creationId xmlns:a16="http://schemas.microsoft.com/office/drawing/2014/main" id="{30A98911-FEE8-4FB7-8D5E-BA3E19AE9EBF}"/>
              </a:ext>
            </a:extLst>
          </p:cNvPr>
          <p:cNvSpPr txBox="1"/>
          <p:nvPr/>
        </p:nvSpPr>
        <p:spPr>
          <a:xfrm>
            <a:off x="4868038" y="5444615"/>
            <a:ext cx="260827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700" b="1" dirty="0">
                <a:solidFill>
                  <a:srgbClr val="693F40"/>
                </a:solidFill>
                <a:latin typeface="Palatino Linotype" panose="02040502050505030304" pitchFamily="18" charset="0"/>
              </a:rPr>
              <a:t>Kvalitatív kutatás</a:t>
            </a:r>
            <a:endParaRPr lang="hu-HU" sz="1700" b="1" dirty="0"/>
          </a:p>
        </p:txBody>
      </p: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7B9DC243-1D0B-4A14-9210-050BF7B5ADD4}"/>
              </a:ext>
            </a:extLst>
          </p:cNvPr>
          <p:cNvSpPr txBox="1"/>
          <p:nvPr/>
        </p:nvSpPr>
        <p:spPr>
          <a:xfrm>
            <a:off x="4924258" y="5830172"/>
            <a:ext cx="241388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500" b="0" i="0" dirty="0">
                <a:solidFill>
                  <a:srgbClr val="693F40"/>
                </a:solidFill>
                <a:effectLst/>
                <a:latin typeface="Palatino Linotype" panose="02040502050505030304" pitchFamily="18" charset="0"/>
              </a:rPr>
              <a:t>Dr. Sallay Viola, Dr. Wieszt Attila, Dr. Martos Tamás, Dr. Varga Szabolcs</a:t>
            </a:r>
            <a:endParaRPr lang="hu-HU" sz="1500" dirty="0">
              <a:latin typeface="Palatino Linotype" panose="02040502050505030304" pitchFamily="18" charset="0"/>
            </a:endParaRPr>
          </a:p>
        </p:txBody>
      </p:sp>
      <p:sp>
        <p:nvSpPr>
          <p:cNvPr id="21" name="Szövegdoboz 20">
            <a:extLst>
              <a:ext uri="{FF2B5EF4-FFF2-40B4-BE49-F238E27FC236}">
                <a16:creationId xmlns:a16="http://schemas.microsoft.com/office/drawing/2014/main" id="{9FB107F9-A3A2-4A87-8E11-5A80A4408236}"/>
              </a:ext>
            </a:extLst>
          </p:cNvPr>
          <p:cNvSpPr txBox="1"/>
          <p:nvPr/>
        </p:nvSpPr>
        <p:spPr>
          <a:xfrm>
            <a:off x="9522531" y="5454790"/>
            <a:ext cx="260827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700" b="1" dirty="0">
                <a:solidFill>
                  <a:srgbClr val="693F40"/>
                </a:solidFill>
                <a:latin typeface="Palatino Linotype" panose="02040502050505030304" pitchFamily="18" charset="0"/>
              </a:rPr>
              <a:t>Kvantitatív kutatás</a:t>
            </a:r>
            <a:endParaRPr lang="hu-HU" sz="1700" b="1" dirty="0"/>
          </a:p>
        </p:txBody>
      </p:sp>
      <p:sp>
        <p:nvSpPr>
          <p:cNvPr id="22" name="Szövegdoboz 21">
            <a:extLst>
              <a:ext uri="{FF2B5EF4-FFF2-40B4-BE49-F238E27FC236}">
                <a16:creationId xmlns:a16="http://schemas.microsoft.com/office/drawing/2014/main" id="{B1183EA6-4110-45C5-860D-DC092C7FB7B2}"/>
              </a:ext>
            </a:extLst>
          </p:cNvPr>
          <p:cNvSpPr txBox="1"/>
          <p:nvPr/>
        </p:nvSpPr>
        <p:spPr>
          <a:xfrm>
            <a:off x="9577684" y="5798227"/>
            <a:ext cx="24138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500" b="0" i="0" dirty="0">
                <a:solidFill>
                  <a:srgbClr val="693F40"/>
                </a:solidFill>
                <a:effectLst/>
                <a:latin typeface="Palatino Linotype" panose="02040502050505030304" pitchFamily="18" charset="0"/>
              </a:rPr>
              <a:t>Dr. Wieszt Attila, Dr. Vékás Péter</a:t>
            </a:r>
            <a:endParaRPr lang="hu-HU" sz="1500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21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F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 descr="A képen fa, növény, bezárás látható&#10;&#10;Automatikusan generált leírás">
            <a:extLst>
              <a:ext uri="{FF2B5EF4-FFF2-40B4-BE49-F238E27FC236}">
                <a16:creationId xmlns:a16="http://schemas.microsoft.com/office/drawing/2014/main" id="{9A0A424B-EDF7-4E37-923B-457E31C57D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5" t="21511" r="4037" b="23795"/>
          <a:stretch/>
        </p:blipFill>
        <p:spPr>
          <a:xfrm>
            <a:off x="560069" y="289559"/>
            <a:ext cx="11060431" cy="4876505"/>
          </a:xfrm>
          <a:prstGeom prst="rect">
            <a:avLst/>
          </a:prstGeom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8F694297-3F50-4DAE-9D32-ADD8959A2D6C}"/>
              </a:ext>
            </a:extLst>
          </p:cNvPr>
          <p:cNvSpPr txBox="1"/>
          <p:nvPr/>
        </p:nvSpPr>
        <p:spPr>
          <a:xfrm>
            <a:off x="502919" y="5380399"/>
            <a:ext cx="30900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 b="1" dirty="0">
                <a:solidFill>
                  <a:srgbClr val="693F40"/>
                </a:solidFill>
                <a:latin typeface="Palatino Linotype" panose="02040502050505030304" pitchFamily="18" charset="0"/>
              </a:rPr>
              <a:t>1. mintázat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4A9F2EF2-4423-48E9-BDA2-7D1B5E9B2959}"/>
              </a:ext>
            </a:extLst>
          </p:cNvPr>
          <p:cNvSpPr txBox="1"/>
          <p:nvPr/>
        </p:nvSpPr>
        <p:spPr>
          <a:xfrm>
            <a:off x="502919" y="6110714"/>
            <a:ext cx="7078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rgbClr val="693F40"/>
                </a:solidFill>
                <a:latin typeface="Palatino Linotype" panose="02040502050505030304" pitchFamily="18" charset="0"/>
              </a:rPr>
              <a:t>AZ ELSŐ MAGYAR CSALÁDI VÁLLALATI HULLÁM KÖZEPÉN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EF5C38D8-3729-496F-99D8-DFFE219D3AEC}"/>
              </a:ext>
            </a:extLst>
          </p:cNvPr>
          <p:cNvSpPr txBox="1"/>
          <p:nvPr/>
        </p:nvSpPr>
        <p:spPr>
          <a:xfrm>
            <a:off x="9941801" y="5640796"/>
            <a:ext cx="9991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 b="1" dirty="0">
                <a:solidFill>
                  <a:srgbClr val="693F40"/>
                </a:solidFill>
                <a:latin typeface="Palatino Linotype" panose="02040502050505030304" pitchFamily="18" charset="0"/>
              </a:rPr>
              <a:t>2022</a:t>
            </a: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3006EE7D-2EB1-40D8-AB92-A60D0F2C38BD}"/>
              </a:ext>
            </a:extLst>
          </p:cNvPr>
          <p:cNvSpPr txBox="1"/>
          <p:nvPr/>
        </p:nvSpPr>
        <p:spPr>
          <a:xfrm>
            <a:off x="8896348" y="6181700"/>
            <a:ext cx="30900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dirty="0">
                <a:solidFill>
                  <a:srgbClr val="693F40"/>
                </a:solidFill>
                <a:latin typeface="Palatino Linotype" panose="02040502050505030304" pitchFamily="18" charset="0"/>
              </a:rPr>
              <a:t>A megvalósult, vagy tervezett átadási évek átlaga</a:t>
            </a:r>
          </a:p>
        </p:txBody>
      </p:sp>
      <p:pic>
        <p:nvPicPr>
          <p:cNvPr id="16" name="Ábra 15" descr="Töretlen fejlődés egyszínű kitöltéssel">
            <a:extLst>
              <a:ext uri="{FF2B5EF4-FFF2-40B4-BE49-F238E27FC236}">
                <a16:creationId xmlns:a16="http://schemas.microsoft.com/office/drawing/2014/main" id="{3BABF8ED-11C0-4203-B1A2-F4A79B0F7A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22705" y="5166064"/>
            <a:ext cx="637322" cy="63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420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F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2E23E540-B454-42CF-A822-AE0AAC82B5F4}"/>
              </a:ext>
            </a:extLst>
          </p:cNvPr>
          <p:cNvSpPr txBox="1"/>
          <p:nvPr/>
        </p:nvSpPr>
        <p:spPr>
          <a:xfrm>
            <a:off x="2722179" y="189193"/>
            <a:ext cx="71575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>
                <a:solidFill>
                  <a:srgbClr val="693F40"/>
                </a:solidFill>
                <a:latin typeface="Palatino Linotype" panose="02040502050505030304" pitchFamily="18" charset="0"/>
              </a:rPr>
              <a:t>2. mintázat</a:t>
            </a:r>
            <a:endParaRPr lang="hu-HU" sz="3600" b="1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F578EF0C-0D8E-44DB-BA4D-82C617087802}"/>
              </a:ext>
            </a:extLst>
          </p:cNvPr>
          <p:cNvSpPr txBox="1"/>
          <p:nvPr/>
        </p:nvSpPr>
        <p:spPr>
          <a:xfrm>
            <a:off x="1906313" y="1002686"/>
            <a:ext cx="8789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rgbClr val="693F40"/>
                </a:solidFill>
                <a:latin typeface="Palatino Linotype" panose="02040502050505030304" pitchFamily="18" charset="0"/>
              </a:rPr>
              <a:t>A CSALÁD ÉS A VÁLLALAT ÖSSZEFÉRHETETLENSÉGÉNEK HAMIS MÍTOSZA</a:t>
            </a:r>
          </a:p>
        </p:txBody>
      </p:sp>
      <p:pic>
        <p:nvPicPr>
          <p:cNvPr id="5" name="Ábra 4" descr="Növény egyszínű kitöltéssel">
            <a:extLst>
              <a:ext uri="{FF2B5EF4-FFF2-40B4-BE49-F238E27FC236}">
                <a16:creationId xmlns:a16="http://schemas.microsoft.com/office/drawing/2014/main" id="{9E7B49AE-9AC9-4075-BBF4-9FD8D7D654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95424" y="2809724"/>
            <a:ext cx="976217" cy="976217"/>
          </a:xfrm>
          <a:prstGeom prst="rect">
            <a:avLst/>
          </a:prstGeom>
        </p:spPr>
      </p:pic>
      <p:pic>
        <p:nvPicPr>
          <p:cNvPr id="12" name="Ábra 11" descr="Töretlen fejlődés egyszínű kitöltéssel">
            <a:extLst>
              <a:ext uri="{FF2B5EF4-FFF2-40B4-BE49-F238E27FC236}">
                <a16:creationId xmlns:a16="http://schemas.microsoft.com/office/drawing/2014/main" id="{2AA3096F-7256-48BD-BB15-E478FA4D01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95424" y="4613654"/>
            <a:ext cx="934333" cy="934333"/>
          </a:xfrm>
          <a:prstGeom prst="rect">
            <a:avLst/>
          </a:prstGeom>
        </p:spPr>
      </p:pic>
      <p:cxnSp>
        <p:nvCxnSpPr>
          <p:cNvPr id="19" name="Egyenes összekötő nyíllal 18">
            <a:extLst>
              <a:ext uri="{FF2B5EF4-FFF2-40B4-BE49-F238E27FC236}">
                <a16:creationId xmlns:a16="http://schemas.microsoft.com/office/drawing/2014/main" id="{697D7B58-645F-4709-88EA-6EC6EC16942A}"/>
              </a:ext>
            </a:extLst>
          </p:cNvPr>
          <p:cNvCxnSpPr>
            <a:cxnSpLocks/>
            <a:endCxn id="5" idx="1"/>
          </p:cNvCxnSpPr>
          <p:nvPr/>
        </p:nvCxnSpPr>
        <p:spPr>
          <a:xfrm flipV="1">
            <a:off x="5385044" y="3297833"/>
            <a:ext cx="1910380" cy="834305"/>
          </a:xfrm>
          <a:prstGeom prst="straightConnector1">
            <a:avLst/>
          </a:prstGeom>
          <a:ln>
            <a:solidFill>
              <a:srgbClr val="693F4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gyenes összekötő nyíllal 19">
            <a:extLst>
              <a:ext uri="{FF2B5EF4-FFF2-40B4-BE49-F238E27FC236}">
                <a16:creationId xmlns:a16="http://schemas.microsoft.com/office/drawing/2014/main" id="{3281A0FF-0186-4625-98D7-8C843AE49768}"/>
              </a:ext>
            </a:extLst>
          </p:cNvPr>
          <p:cNvCxnSpPr>
            <a:cxnSpLocks/>
            <a:endCxn id="12" idx="1"/>
          </p:cNvCxnSpPr>
          <p:nvPr/>
        </p:nvCxnSpPr>
        <p:spPr>
          <a:xfrm>
            <a:off x="5385044" y="4132138"/>
            <a:ext cx="1910380" cy="948683"/>
          </a:xfrm>
          <a:prstGeom prst="straightConnector1">
            <a:avLst/>
          </a:prstGeom>
          <a:ln>
            <a:solidFill>
              <a:srgbClr val="693F4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Kép 23">
            <a:extLst>
              <a:ext uri="{FF2B5EF4-FFF2-40B4-BE49-F238E27FC236}">
                <a16:creationId xmlns:a16="http://schemas.microsoft.com/office/drawing/2014/main" id="{1549D3ED-EFF1-483B-B412-3DD245CBDF6A}"/>
              </a:ext>
            </a:extLst>
          </p:cNvPr>
          <p:cNvPicPr/>
          <p:nvPr/>
        </p:nvPicPr>
        <p:blipFill rotWithShape="1">
          <a:blip r:embed="rId6"/>
          <a:srcRect l="10361" t="45464" r="75860" b="29649"/>
          <a:stretch/>
        </p:blipFill>
        <p:spPr bwMode="auto">
          <a:xfrm>
            <a:off x="309380" y="2845587"/>
            <a:ext cx="2518599" cy="25540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5" name="Kép 24">
            <a:extLst>
              <a:ext uri="{FF2B5EF4-FFF2-40B4-BE49-F238E27FC236}">
                <a16:creationId xmlns:a16="http://schemas.microsoft.com/office/drawing/2014/main" id="{F9BC03B4-6F93-4AD5-8C05-EB2557F8996B}"/>
              </a:ext>
            </a:extLst>
          </p:cNvPr>
          <p:cNvPicPr/>
          <p:nvPr/>
        </p:nvPicPr>
        <p:blipFill rotWithShape="1">
          <a:blip r:embed="rId6"/>
          <a:srcRect l="63823" t="38801" r="23942" b="40035"/>
          <a:stretch/>
        </p:blipFill>
        <p:spPr bwMode="auto">
          <a:xfrm>
            <a:off x="8666100" y="2385363"/>
            <a:ext cx="1971018" cy="17758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4" name="Szövegdoboz 33">
            <a:extLst>
              <a:ext uri="{FF2B5EF4-FFF2-40B4-BE49-F238E27FC236}">
                <a16:creationId xmlns:a16="http://schemas.microsoft.com/office/drawing/2014/main" id="{FCEB110C-8ECF-4BD7-AFED-A7FFECDA300F}"/>
              </a:ext>
            </a:extLst>
          </p:cNvPr>
          <p:cNvSpPr txBox="1"/>
          <p:nvPr/>
        </p:nvSpPr>
        <p:spPr>
          <a:xfrm>
            <a:off x="458790" y="3429000"/>
            <a:ext cx="21171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dirty="0">
                <a:solidFill>
                  <a:srgbClr val="693F40"/>
                </a:solidFill>
                <a:latin typeface="Palatino Linotype" panose="02040502050505030304" pitchFamily="18" charset="0"/>
              </a:rPr>
              <a:t>A családtagok cég felé mutatott társas-érzelmi viszonyulása</a:t>
            </a:r>
            <a:endParaRPr lang="hu-HU" sz="2000" dirty="0"/>
          </a:p>
        </p:txBody>
      </p:sp>
      <p:sp>
        <p:nvSpPr>
          <p:cNvPr id="35" name="Szövegdoboz 34">
            <a:extLst>
              <a:ext uri="{FF2B5EF4-FFF2-40B4-BE49-F238E27FC236}">
                <a16:creationId xmlns:a16="http://schemas.microsoft.com/office/drawing/2014/main" id="{BB01C68E-5FFC-4B5B-A629-2B65BC81E9F4}"/>
              </a:ext>
            </a:extLst>
          </p:cNvPr>
          <p:cNvSpPr txBox="1"/>
          <p:nvPr/>
        </p:nvSpPr>
        <p:spPr>
          <a:xfrm>
            <a:off x="8651510" y="2906897"/>
            <a:ext cx="21171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b="1" dirty="0">
                <a:solidFill>
                  <a:srgbClr val="693F40"/>
                </a:solidFill>
                <a:latin typeface="Palatino Linotype" panose="02040502050505030304" pitchFamily="18" charset="0"/>
              </a:rPr>
              <a:t>Vállalat teljesítménye</a:t>
            </a:r>
            <a:endParaRPr lang="hu-HU" sz="2000" b="1" dirty="0"/>
          </a:p>
        </p:txBody>
      </p:sp>
      <p:pic>
        <p:nvPicPr>
          <p:cNvPr id="36" name="Kép 35">
            <a:extLst>
              <a:ext uri="{FF2B5EF4-FFF2-40B4-BE49-F238E27FC236}">
                <a16:creationId xmlns:a16="http://schemas.microsoft.com/office/drawing/2014/main" id="{CAD7996A-CBF3-4EEA-BA7D-866CAF876842}"/>
              </a:ext>
            </a:extLst>
          </p:cNvPr>
          <p:cNvPicPr/>
          <p:nvPr/>
        </p:nvPicPr>
        <p:blipFill rotWithShape="1">
          <a:blip r:embed="rId6"/>
          <a:srcRect l="63823" t="38801" r="23942" b="40035"/>
          <a:stretch/>
        </p:blipFill>
        <p:spPr bwMode="auto">
          <a:xfrm>
            <a:off x="8666100" y="4422298"/>
            <a:ext cx="1971018" cy="17758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7" name="Szövegdoboz 36">
            <a:extLst>
              <a:ext uri="{FF2B5EF4-FFF2-40B4-BE49-F238E27FC236}">
                <a16:creationId xmlns:a16="http://schemas.microsoft.com/office/drawing/2014/main" id="{40F1A487-4264-4F1F-B6C1-8DCEA7B05A74}"/>
              </a:ext>
            </a:extLst>
          </p:cNvPr>
          <p:cNvSpPr txBox="1"/>
          <p:nvPr/>
        </p:nvSpPr>
        <p:spPr>
          <a:xfrm>
            <a:off x="8593039" y="4882717"/>
            <a:ext cx="21171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b="1" dirty="0">
                <a:solidFill>
                  <a:srgbClr val="693F40"/>
                </a:solidFill>
                <a:latin typeface="Palatino Linotype" panose="02040502050505030304" pitchFamily="18" charset="0"/>
              </a:rPr>
              <a:t>Utódlás sikeresebbre értékelt</a:t>
            </a:r>
            <a:endParaRPr lang="hu-HU" sz="2000" b="1" dirty="0"/>
          </a:p>
        </p:txBody>
      </p:sp>
      <p:pic>
        <p:nvPicPr>
          <p:cNvPr id="39" name="Ábra 38" descr="Levél egyszínű kitöltéssel">
            <a:extLst>
              <a:ext uri="{FF2B5EF4-FFF2-40B4-BE49-F238E27FC236}">
                <a16:creationId xmlns:a16="http://schemas.microsoft.com/office/drawing/2014/main" id="{CECCCE25-F992-47F2-AC26-695FE0D9B2B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66454" y="5898380"/>
            <a:ext cx="914400" cy="914400"/>
          </a:xfrm>
          <a:prstGeom prst="rect">
            <a:avLst/>
          </a:prstGeom>
        </p:spPr>
      </p:pic>
      <p:pic>
        <p:nvPicPr>
          <p:cNvPr id="41" name="Ábra 40" descr="Fa gyökérzettel körvonalas">
            <a:extLst>
              <a:ext uri="{FF2B5EF4-FFF2-40B4-BE49-F238E27FC236}">
                <a16:creationId xmlns:a16="http://schemas.microsoft.com/office/drawing/2014/main" id="{6F883D46-46C5-4006-A184-F3AEE55DF40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955798" y="2887351"/>
            <a:ext cx="2429246" cy="2429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758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3000"/>
                    </a14:imgEffect>
                  </a14:imgLayer>
                </a14:imgProps>
              </a:ext>
            </a:extLst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>
            <a:extLst>
              <a:ext uri="{FF2B5EF4-FFF2-40B4-BE49-F238E27FC236}">
                <a16:creationId xmlns:a16="http://schemas.microsoft.com/office/drawing/2014/main" id="{73813B45-564F-407E-A51F-3DD1DC5A4F47}"/>
              </a:ext>
            </a:extLst>
          </p:cNvPr>
          <p:cNvSpPr/>
          <p:nvPr/>
        </p:nvSpPr>
        <p:spPr>
          <a:xfrm>
            <a:off x="0" y="0"/>
            <a:ext cx="12192000" cy="1734776"/>
          </a:xfrm>
          <a:prstGeom prst="rect">
            <a:avLst/>
          </a:prstGeom>
          <a:solidFill>
            <a:srgbClr val="9FC76B">
              <a:alpha val="8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92AD3C0C-A9A7-46C4-AB5D-4A8E7946E0A7}"/>
              </a:ext>
            </a:extLst>
          </p:cNvPr>
          <p:cNvSpPr txBox="1"/>
          <p:nvPr/>
        </p:nvSpPr>
        <p:spPr>
          <a:xfrm>
            <a:off x="2722179" y="189193"/>
            <a:ext cx="71575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>
                <a:solidFill>
                  <a:srgbClr val="693F40"/>
                </a:solidFill>
                <a:latin typeface="Palatino Linotype" panose="02040502050505030304" pitchFamily="18" charset="0"/>
              </a:rPr>
              <a:t>3. mintázat</a:t>
            </a:r>
            <a:endParaRPr lang="hu-HU" sz="3600" b="1" dirty="0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8CFC81E5-4514-427F-9CE2-455865848131}"/>
              </a:ext>
            </a:extLst>
          </p:cNvPr>
          <p:cNvSpPr txBox="1"/>
          <p:nvPr/>
        </p:nvSpPr>
        <p:spPr>
          <a:xfrm>
            <a:off x="3819196" y="939623"/>
            <a:ext cx="4935921" cy="374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rgbClr val="693F40"/>
                </a:solidFill>
                <a:latin typeface="Palatino Linotype" panose="02040502050505030304" pitchFamily="18" charset="0"/>
              </a:rPr>
              <a:t>AZ UTÓDLÁS NEM LINEÁRIS FOLYAMAT</a:t>
            </a:r>
          </a:p>
        </p:txBody>
      </p:sp>
      <p:sp>
        <p:nvSpPr>
          <p:cNvPr id="5" name="Folyamatábra: Bekötés 4">
            <a:extLst>
              <a:ext uri="{FF2B5EF4-FFF2-40B4-BE49-F238E27FC236}">
                <a16:creationId xmlns:a16="http://schemas.microsoft.com/office/drawing/2014/main" id="{89F4CF9D-2B8A-468E-9FDE-7C5857694BEC}"/>
              </a:ext>
            </a:extLst>
          </p:cNvPr>
          <p:cNvSpPr/>
          <p:nvPr/>
        </p:nvSpPr>
        <p:spPr>
          <a:xfrm>
            <a:off x="3945320" y="3326524"/>
            <a:ext cx="1145628" cy="1103586"/>
          </a:xfrm>
          <a:prstGeom prst="flowChartConnector">
            <a:avLst/>
          </a:prstGeom>
          <a:solidFill>
            <a:srgbClr val="9FC76B"/>
          </a:solidFill>
          <a:ln>
            <a:solidFill>
              <a:srgbClr val="9FC7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Folyamatábra: Bekötés 5">
            <a:extLst>
              <a:ext uri="{FF2B5EF4-FFF2-40B4-BE49-F238E27FC236}">
                <a16:creationId xmlns:a16="http://schemas.microsoft.com/office/drawing/2014/main" id="{0451EA1E-F419-47EF-9C08-C441914BAC17}"/>
              </a:ext>
            </a:extLst>
          </p:cNvPr>
          <p:cNvSpPr/>
          <p:nvPr/>
        </p:nvSpPr>
        <p:spPr>
          <a:xfrm>
            <a:off x="5390492" y="3326524"/>
            <a:ext cx="1145628" cy="1103586"/>
          </a:xfrm>
          <a:prstGeom prst="flowChartConnector">
            <a:avLst/>
          </a:prstGeom>
          <a:solidFill>
            <a:srgbClr val="9FC76B"/>
          </a:solidFill>
          <a:ln>
            <a:solidFill>
              <a:srgbClr val="9FC7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8" name="Egyenes összekötő nyíllal 7">
            <a:extLst>
              <a:ext uri="{FF2B5EF4-FFF2-40B4-BE49-F238E27FC236}">
                <a16:creationId xmlns:a16="http://schemas.microsoft.com/office/drawing/2014/main" id="{EADD4048-7FE1-4CD5-AD48-E722FAB36758}"/>
              </a:ext>
            </a:extLst>
          </p:cNvPr>
          <p:cNvCxnSpPr>
            <a:stCxn id="5" idx="6"/>
            <a:endCxn id="6" idx="2"/>
          </p:cNvCxnSpPr>
          <p:nvPr/>
        </p:nvCxnSpPr>
        <p:spPr>
          <a:xfrm>
            <a:off x="5090948" y="3878317"/>
            <a:ext cx="299544" cy="0"/>
          </a:xfrm>
          <a:prstGeom prst="straightConnector1">
            <a:avLst/>
          </a:prstGeom>
          <a:ln w="15875">
            <a:solidFill>
              <a:srgbClr val="693F4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gyenes összekötő nyíllal 9">
            <a:extLst>
              <a:ext uri="{FF2B5EF4-FFF2-40B4-BE49-F238E27FC236}">
                <a16:creationId xmlns:a16="http://schemas.microsoft.com/office/drawing/2014/main" id="{A3D463C9-80CB-4063-AA91-5AC902F139BA}"/>
              </a:ext>
            </a:extLst>
          </p:cNvPr>
          <p:cNvCxnSpPr>
            <a:cxnSpLocks/>
            <a:stCxn id="6" idx="6"/>
          </p:cNvCxnSpPr>
          <p:nvPr/>
        </p:nvCxnSpPr>
        <p:spPr>
          <a:xfrm>
            <a:off x="6536120" y="3878317"/>
            <a:ext cx="296480" cy="0"/>
          </a:xfrm>
          <a:prstGeom prst="straightConnector1">
            <a:avLst/>
          </a:prstGeom>
          <a:ln w="15875">
            <a:solidFill>
              <a:srgbClr val="693F4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olyamatábra: Bekötés 13">
            <a:extLst>
              <a:ext uri="{FF2B5EF4-FFF2-40B4-BE49-F238E27FC236}">
                <a16:creationId xmlns:a16="http://schemas.microsoft.com/office/drawing/2014/main" id="{92F31D2E-2867-4027-A73C-DD2FEEF73D5D}"/>
              </a:ext>
            </a:extLst>
          </p:cNvPr>
          <p:cNvSpPr/>
          <p:nvPr/>
        </p:nvSpPr>
        <p:spPr>
          <a:xfrm>
            <a:off x="6832600" y="3326524"/>
            <a:ext cx="1145628" cy="1103586"/>
          </a:xfrm>
          <a:prstGeom prst="flowChartConnector">
            <a:avLst/>
          </a:prstGeom>
          <a:solidFill>
            <a:srgbClr val="9FC76B"/>
          </a:solidFill>
          <a:ln>
            <a:solidFill>
              <a:srgbClr val="9FC7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Folyamatábra: Bekötés 14">
            <a:extLst>
              <a:ext uri="{FF2B5EF4-FFF2-40B4-BE49-F238E27FC236}">
                <a16:creationId xmlns:a16="http://schemas.microsoft.com/office/drawing/2014/main" id="{9B152CDA-15A6-4C19-BC0B-EAF5BC838CC6}"/>
              </a:ext>
            </a:extLst>
          </p:cNvPr>
          <p:cNvSpPr/>
          <p:nvPr/>
        </p:nvSpPr>
        <p:spPr>
          <a:xfrm>
            <a:off x="8277772" y="3326524"/>
            <a:ext cx="1145628" cy="1103586"/>
          </a:xfrm>
          <a:prstGeom prst="flowChartConnector">
            <a:avLst/>
          </a:prstGeom>
          <a:solidFill>
            <a:srgbClr val="9FC76B"/>
          </a:solidFill>
          <a:ln>
            <a:solidFill>
              <a:srgbClr val="9FC7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16" name="Egyenes összekötő nyíllal 15">
            <a:extLst>
              <a:ext uri="{FF2B5EF4-FFF2-40B4-BE49-F238E27FC236}">
                <a16:creationId xmlns:a16="http://schemas.microsoft.com/office/drawing/2014/main" id="{1CAA9A71-561A-4738-862A-794BE3D279A2}"/>
              </a:ext>
            </a:extLst>
          </p:cNvPr>
          <p:cNvCxnSpPr>
            <a:stCxn id="14" idx="6"/>
            <a:endCxn id="15" idx="2"/>
          </p:cNvCxnSpPr>
          <p:nvPr/>
        </p:nvCxnSpPr>
        <p:spPr>
          <a:xfrm>
            <a:off x="7978228" y="3878317"/>
            <a:ext cx="299544" cy="0"/>
          </a:xfrm>
          <a:prstGeom prst="straightConnector1">
            <a:avLst/>
          </a:prstGeom>
          <a:ln w="15875">
            <a:solidFill>
              <a:srgbClr val="693F4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gyenes összekötő nyíllal 16">
            <a:extLst>
              <a:ext uri="{FF2B5EF4-FFF2-40B4-BE49-F238E27FC236}">
                <a16:creationId xmlns:a16="http://schemas.microsoft.com/office/drawing/2014/main" id="{1BC30887-A726-4604-B50E-3B095C8E026C}"/>
              </a:ext>
            </a:extLst>
          </p:cNvPr>
          <p:cNvCxnSpPr>
            <a:cxnSpLocks/>
          </p:cNvCxnSpPr>
          <p:nvPr/>
        </p:nvCxnSpPr>
        <p:spPr>
          <a:xfrm>
            <a:off x="9426464" y="3878317"/>
            <a:ext cx="296480" cy="0"/>
          </a:xfrm>
          <a:prstGeom prst="straightConnector1">
            <a:avLst/>
          </a:prstGeom>
          <a:ln w="15875">
            <a:solidFill>
              <a:srgbClr val="693F4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olyamatábra: Bekötés 17">
            <a:extLst>
              <a:ext uri="{FF2B5EF4-FFF2-40B4-BE49-F238E27FC236}">
                <a16:creationId xmlns:a16="http://schemas.microsoft.com/office/drawing/2014/main" id="{D27C1A2B-8746-487E-8FF1-5BF54FDAA4E2}"/>
              </a:ext>
            </a:extLst>
          </p:cNvPr>
          <p:cNvSpPr/>
          <p:nvPr/>
        </p:nvSpPr>
        <p:spPr>
          <a:xfrm>
            <a:off x="9722944" y="3326524"/>
            <a:ext cx="1145628" cy="1103586"/>
          </a:xfrm>
          <a:prstGeom prst="flowChartConnector">
            <a:avLst/>
          </a:prstGeom>
          <a:solidFill>
            <a:srgbClr val="9FC76B"/>
          </a:solidFill>
          <a:ln>
            <a:solidFill>
              <a:srgbClr val="9FC7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22" name="Ábra 21" descr="Gyermek lufival egyszínű kitöltéssel">
            <a:extLst>
              <a:ext uri="{FF2B5EF4-FFF2-40B4-BE49-F238E27FC236}">
                <a16:creationId xmlns:a16="http://schemas.microsoft.com/office/drawing/2014/main" id="{C48DA0BB-9555-494E-BC51-C2F112F9BF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60934" y="3421117"/>
            <a:ext cx="914400" cy="914400"/>
          </a:xfrm>
          <a:prstGeom prst="rect">
            <a:avLst/>
          </a:prstGeom>
        </p:spPr>
      </p:pic>
      <p:pic>
        <p:nvPicPr>
          <p:cNvPr id="24" name="Ábra 23" descr="Magisztersapka egyszínű kitöltéssel">
            <a:extLst>
              <a:ext uri="{FF2B5EF4-FFF2-40B4-BE49-F238E27FC236}">
                <a16:creationId xmlns:a16="http://schemas.microsoft.com/office/drawing/2014/main" id="{F6786945-D775-4108-9E0A-6C9C5DAB4B2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06106" y="3421117"/>
            <a:ext cx="914400" cy="914400"/>
          </a:xfrm>
          <a:prstGeom prst="rect">
            <a:avLst/>
          </a:prstGeom>
        </p:spPr>
      </p:pic>
      <p:pic>
        <p:nvPicPr>
          <p:cNvPr id="30" name="Ábra 29" descr="Csoportos ötletgyűjtés egyszínű kitöltéssel">
            <a:extLst>
              <a:ext uri="{FF2B5EF4-FFF2-40B4-BE49-F238E27FC236}">
                <a16:creationId xmlns:a16="http://schemas.microsoft.com/office/drawing/2014/main" id="{D62FBCB4-09AA-4D06-9296-77AEC435DC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37684" y="3389587"/>
            <a:ext cx="914400" cy="914400"/>
          </a:xfrm>
          <a:prstGeom prst="rect">
            <a:avLst/>
          </a:prstGeom>
        </p:spPr>
      </p:pic>
      <p:pic>
        <p:nvPicPr>
          <p:cNvPr id="35" name="Ábra 34" descr="Töretlen fejlődés egyszínű kitöltéssel">
            <a:extLst>
              <a:ext uri="{FF2B5EF4-FFF2-40B4-BE49-F238E27FC236}">
                <a16:creationId xmlns:a16="http://schemas.microsoft.com/office/drawing/2014/main" id="{1FDB4176-0281-451B-A3E3-EB83580AC0E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423814" y="3401184"/>
            <a:ext cx="934333" cy="934333"/>
          </a:xfrm>
          <a:prstGeom prst="rect">
            <a:avLst/>
          </a:prstGeom>
        </p:spPr>
      </p:pic>
      <p:pic>
        <p:nvPicPr>
          <p:cNvPr id="38" name="Kép 37">
            <a:extLst>
              <a:ext uri="{FF2B5EF4-FFF2-40B4-BE49-F238E27FC236}">
                <a16:creationId xmlns:a16="http://schemas.microsoft.com/office/drawing/2014/main" id="{000FA6F7-D10B-4D48-AB35-695531C2B207}"/>
              </a:ext>
            </a:extLst>
          </p:cNvPr>
          <p:cNvPicPr/>
          <p:nvPr/>
        </p:nvPicPr>
        <p:blipFill rotWithShape="1">
          <a:blip r:embed="rId12"/>
          <a:srcRect l="48391" t="66431" r="47090" b="25534"/>
          <a:stretch/>
        </p:blipFill>
        <p:spPr bwMode="auto">
          <a:xfrm>
            <a:off x="7008859" y="3494607"/>
            <a:ext cx="784941" cy="7253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2" name="Téglalap 41">
            <a:extLst>
              <a:ext uri="{FF2B5EF4-FFF2-40B4-BE49-F238E27FC236}">
                <a16:creationId xmlns:a16="http://schemas.microsoft.com/office/drawing/2014/main" id="{EF7014D3-DE88-4FA0-AFA5-27AC0B3EE2A4}"/>
              </a:ext>
            </a:extLst>
          </p:cNvPr>
          <p:cNvSpPr/>
          <p:nvPr/>
        </p:nvSpPr>
        <p:spPr>
          <a:xfrm>
            <a:off x="409029" y="2664365"/>
            <a:ext cx="2313150" cy="2375345"/>
          </a:xfrm>
          <a:prstGeom prst="rect">
            <a:avLst/>
          </a:prstGeom>
          <a:solidFill>
            <a:srgbClr val="9FC76B">
              <a:alpha val="8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1" name="Folyamatábra: Bekötés 40">
            <a:extLst>
              <a:ext uri="{FF2B5EF4-FFF2-40B4-BE49-F238E27FC236}">
                <a16:creationId xmlns:a16="http://schemas.microsoft.com/office/drawing/2014/main" id="{D698FAC7-016F-45D5-9D30-CC616E907824}"/>
              </a:ext>
            </a:extLst>
          </p:cNvPr>
          <p:cNvSpPr/>
          <p:nvPr/>
        </p:nvSpPr>
        <p:spPr>
          <a:xfrm>
            <a:off x="880732" y="2357351"/>
            <a:ext cx="644046" cy="641706"/>
          </a:xfrm>
          <a:prstGeom prst="flowChartConnector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40" name="Ábra 39" descr="Kitűzés egyszínű kitöltéssel">
            <a:extLst>
              <a:ext uri="{FF2B5EF4-FFF2-40B4-BE49-F238E27FC236}">
                <a16:creationId xmlns:a16="http://schemas.microsoft.com/office/drawing/2014/main" id="{F330457E-971C-4E29-A487-8407BE3F6E7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2758465">
            <a:off x="957410" y="2391886"/>
            <a:ext cx="508743" cy="508743"/>
          </a:xfrm>
          <a:prstGeom prst="rect">
            <a:avLst/>
          </a:prstGeom>
        </p:spPr>
      </p:pic>
      <p:sp>
        <p:nvSpPr>
          <p:cNvPr id="43" name="Szövegdoboz 42">
            <a:extLst>
              <a:ext uri="{FF2B5EF4-FFF2-40B4-BE49-F238E27FC236}">
                <a16:creationId xmlns:a16="http://schemas.microsoft.com/office/drawing/2014/main" id="{622507F4-DD70-4CF3-94F2-1D287196A24C}"/>
              </a:ext>
            </a:extLst>
          </p:cNvPr>
          <p:cNvSpPr txBox="1"/>
          <p:nvPr/>
        </p:nvSpPr>
        <p:spPr>
          <a:xfrm>
            <a:off x="383381" y="3143221"/>
            <a:ext cx="2313150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900" b="1" dirty="0">
                <a:solidFill>
                  <a:srgbClr val="693F40"/>
                </a:solidFill>
                <a:latin typeface="Palatino Linotype" panose="02040502050505030304" pitchFamily="18" charset="0"/>
              </a:rPr>
              <a:t>Lineáris utódlástervezés</a:t>
            </a:r>
            <a:r>
              <a:rPr lang="hu-HU" sz="1900" dirty="0">
                <a:solidFill>
                  <a:srgbClr val="693F40"/>
                </a:solidFill>
                <a:latin typeface="Palatino Linotype" panose="02040502050505030304" pitchFamily="18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1900" dirty="0">
                <a:solidFill>
                  <a:srgbClr val="693F40"/>
                </a:solidFill>
                <a:latin typeface="Palatino Linotype" panose="02040502050505030304" pitchFamily="18" charset="0"/>
              </a:rPr>
              <a:t>Nem számít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1900" dirty="0">
                <a:solidFill>
                  <a:srgbClr val="693F40"/>
                </a:solidFill>
                <a:latin typeface="Palatino Linotype" panose="02040502050505030304" pitchFamily="18" charset="0"/>
              </a:rPr>
              <a:t>Nincs hatása (önmagában)</a:t>
            </a:r>
            <a:endParaRPr lang="hu-HU" sz="1900" dirty="0"/>
          </a:p>
        </p:txBody>
      </p:sp>
    </p:spTree>
    <p:extLst>
      <p:ext uri="{BB962C8B-B14F-4D97-AF65-F5344CB8AC3E}">
        <p14:creationId xmlns:p14="http://schemas.microsoft.com/office/powerpoint/2010/main" val="140489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3000"/>
                    </a14:imgEffect>
                  </a14:imgLayer>
                </a14:imgProps>
              </a:ext>
            </a:extLst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Folyamatábra: Bekötés 46">
            <a:extLst>
              <a:ext uri="{FF2B5EF4-FFF2-40B4-BE49-F238E27FC236}">
                <a16:creationId xmlns:a16="http://schemas.microsoft.com/office/drawing/2014/main" id="{72F4CD67-9EC6-42D3-BA63-E3583B4DDDAC}"/>
              </a:ext>
            </a:extLst>
          </p:cNvPr>
          <p:cNvSpPr/>
          <p:nvPr/>
        </p:nvSpPr>
        <p:spPr>
          <a:xfrm>
            <a:off x="2930644" y="2507605"/>
            <a:ext cx="3153411" cy="3014653"/>
          </a:xfrm>
          <a:prstGeom prst="flowChartConnector">
            <a:avLst/>
          </a:prstGeom>
          <a:noFill/>
          <a:ln w="15875">
            <a:solidFill>
              <a:srgbClr val="693F4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73813B45-564F-407E-A51F-3DD1DC5A4F47}"/>
              </a:ext>
            </a:extLst>
          </p:cNvPr>
          <p:cNvSpPr/>
          <p:nvPr/>
        </p:nvSpPr>
        <p:spPr>
          <a:xfrm>
            <a:off x="0" y="0"/>
            <a:ext cx="12192000" cy="1752926"/>
          </a:xfrm>
          <a:prstGeom prst="rect">
            <a:avLst/>
          </a:prstGeom>
          <a:solidFill>
            <a:srgbClr val="9FC76B">
              <a:alpha val="8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92AD3C0C-A9A7-46C4-AB5D-4A8E7946E0A7}"/>
              </a:ext>
            </a:extLst>
          </p:cNvPr>
          <p:cNvSpPr txBox="1"/>
          <p:nvPr/>
        </p:nvSpPr>
        <p:spPr>
          <a:xfrm>
            <a:off x="2722179" y="189193"/>
            <a:ext cx="71575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>
                <a:solidFill>
                  <a:srgbClr val="693F40"/>
                </a:solidFill>
                <a:latin typeface="Palatino Linotype" panose="02040502050505030304" pitchFamily="18" charset="0"/>
              </a:rPr>
              <a:t>3. mintázat</a:t>
            </a:r>
            <a:endParaRPr lang="hu-HU" sz="3600" b="1" dirty="0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8CFC81E5-4514-427F-9CE2-455865848131}"/>
              </a:ext>
            </a:extLst>
          </p:cNvPr>
          <p:cNvSpPr txBox="1"/>
          <p:nvPr/>
        </p:nvSpPr>
        <p:spPr>
          <a:xfrm>
            <a:off x="3819196" y="939623"/>
            <a:ext cx="4935921" cy="374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rgbClr val="693F40"/>
                </a:solidFill>
                <a:latin typeface="Palatino Linotype" panose="02040502050505030304" pitchFamily="18" charset="0"/>
              </a:rPr>
              <a:t>AZ UTÓDLÁS NEM LINEÁRIS FOLYAMAT</a:t>
            </a:r>
          </a:p>
        </p:txBody>
      </p:sp>
      <p:grpSp>
        <p:nvGrpSpPr>
          <p:cNvPr id="54" name="Csoportba foglalás 53">
            <a:extLst>
              <a:ext uri="{FF2B5EF4-FFF2-40B4-BE49-F238E27FC236}">
                <a16:creationId xmlns:a16="http://schemas.microsoft.com/office/drawing/2014/main" id="{2E6B3643-0C27-4B01-8548-C288FAD6C976}"/>
              </a:ext>
            </a:extLst>
          </p:cNvPr>
          <p:cNvGrpSpPr/>
          <p:nvPr/>
        </p:nvGrpSpPr>
        <p:grpSpPr>
          <a:xfrm rot="20431401">
            <a:off x="7168329" y="2820043"/>
            <a:ext cx="3795176" cy="611132"/>
            <a:chOff x="7821556" y="3844893"/>
            <a:chExt cx="3446039" cy="535271"/>
          </a:xfrm>
        </p:grpSpPr>
        <p:sp>
          <p:nvSpPr>
            <p:cNvPr id="5" name="Folyamatábra: Bekötés 4">
              <a:extLst>
                <a:ext uri="{FF2B5EF4-FFF2-40B4-BE49-F238E27FC236}">
                  <a16:creationId xmlns:a16="http://schemas.microsoft.com/office/drawing/2014/main" id="{89F4CF9D-2B8A-468E-9FDE-7C5857694BEC}"/>
                </a:ext>
              </a:extLst>
            </p:cNvPr>
            <p:cNvSpPr/>
            <p:nvPr/>
          </p:nvSpPr>
          <p:spPr>
            <a:xfrm>
              <a:off x="7821556" y="3848047"/>
              <a:ext cx="535605" cy="530657"/>
            </a:xfrm>
            <a:prstGeom prst="flowChartConnector">
              <a:avLst/>
            </a:prstGeom>
            <a:solidFill>
              <a:srgbClr val="9FC76B"/>
            </a:solidFill>
            <a:ln>
              <a:solidFill>
                <a:srgbClr val="9FC76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6" name="Folyamatábra: Bekötés 5">
              <a:extLst>
                <a:ext uri="{FF2B5EF4-FFF2-40B4-BE49-F238E27FC236}">
                  <a16:creationId xmlns:a16="http://schemas.microsoft.com/office/drawing/2014/main" id="{0451EA1E-F419-47EF-9C08-C441914BAC17}"/>
                </a:ext>
              </a:extLst>
            </p:cNvPr>
            <p:cNvSpPr/>
            <p:nvPr/>
          </p:nvSpPr>
          <p:spPr>
            <a:xfrm>
              <a:off x="8552694" y="3844893"/>
              <a:ext cx="535605" cy="530657"/>
            </a:xfrm>
            <a:prstGeom prst="flowChartConnector">
              <a:avLst/>
            </a:prstGeom>
            <a:solidFill>
              <a:srgbClr val="9FC76B"/>
            </a:solidFill>
            <a:ln>
              <a:solidFill>
                <a:srgbClr val="9FC76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cxnSp>
          <p:nvCxnSpPr>
            <p:cNvPr id="8" name="Egyenes összekötő nyíllal 7">
              <a:extLst>
                <a:ext uri="{FF2B5EF4-FFF2-40B4-BE49-F238E27FC236}">
                  <a16:creationId xmlns:a16="http://schemas.microsoft.com/office/drawing/2014/main" id="{EADD4048-7FE1-4CD5-AD48-E722FAB36758}"/>
                </a:ext>
              </a:extLst>
            </p:cNvPr>
            <p:cNvCxnSpPr>
              <a:cxnSpLocks/>
              <a:stCxn id="5" idx="6"/>
              <a:endCxn id="6" idx="2"/>
            </p:cNvCxnSpPr>
            <p:nvPr/>
          </p:nvCxnSpPr>
          <p:spPr>
            <a:xfrm flipV="1">
              <a:off x="8357161" y="4110222"/>
              <a:ext cx="195533" cy="3154"/>
            </a:xfrm>
            <a:prstGeom prst="straightConnector1">
              <a:avLst/>
            </a:prstGeom>
            <a:ln w="15875">
              <a:solidFill>
                <a:srgbClr val="693F4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Egyenes összekötő nyíllal 9">
              <a:extLst>
                <a:ext uri="{FF2B5EF4-FFF2-40B4-BE49-F238E27FC236}">
                  <a16:creationId xmlns:a16="http://schemas.microsoft.com/office/drawing/2014/main" id="{A3D463C9-80CB-4063-AA91-5AC902F139BA}"/>
                </a:ext>
              </a:extLst>
            </p:cNvPr>
            <p:cNvCxnSpPr>
              <a:cxnSpLocks/>
              <a:stCxn id="6" idx="6"/>
              <a:endCxn id="14" idx="2"/>
            </p:cNvCxnSpPr>
            <p:nvPr/>
          </p:nvCxnSpPr>
          <p:spPr>
            <a:xfrm>
              <a:off x="9088299" y="4110222"/>
              <a:ext cx="185676" cy="4614"/>
            </a:xfrm>
            <a:prstGeom prst="straightConnector1">
              <a:avLst/>
            </a:prstGeom>
            <a:ln w="15875">
              <a:solidFill>
                <a:srgbClr val="693F4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Folyamatábra: Bekötés 13">
              <a:extLst>
                <a:ext uri="{FF2B5EF4-FFF2-40B4-BE49-F238E27FC236}">
                  <a16:creationId xmlns:a16="http://schemas.microsoft.com/office/drawing/2014/main" id="{92F31D2E-2867-4027-A73C-DD2FEEF73D5D}"/>
                </a:ext>
              </a:extLst>
            </p:cNvPr>
            <p:cNvSpPr/>
            <p:nvPr/>
          </p:nvSpPr>
          <p:spPr>
            <a:xfrm>
              <a:off x="9273975" y="3849507"/>
              <a:ext cx="535605" cy="530657"/>
            </a:xfrm>
            <a:prstGeom prst="flowChartConnector">
              <a:avLst/>
            </a:prstGeom>
            <a:solidFill>
              <a:srgbClr val="9FC76B"/>
            </a:solidFill>
            <a:ln>
              <a:solidFill>
                <a:srgbClr val="9FC76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5" name="Folyamatábra: Bekötés 14">
              <a:extLst>
                <a:ext uri="{FF2B5EF4-FFF2-40B4-BE49-F238E27FC236}">
                  <a16:creationId xmlns:a16="http://schemas.microsoft.com/office/drawing/2014/main" id="{9B152CDA-15A6-4C19-BC0B-EAF5BC838CC6}"/>
                </a:ext>
              </a:extLst>
            </p:cNvPr>
            <p:cNvSpPr/>
            <p:nvPr/>
          </p:nvSpPr>
          <p:spPr>
            <a:xfrm>
              <a:off x="10006042" y="3846615"/>
              <a:ext cx="535605" cy="530657"/>
            </a:xfrm>
            <a:prstGeom prst="flowChartConnector">
              <a:avLst/>
            </a:prstGeom>
            <a:solidFill>
              <a:srgbClr val="9FC76B"/>
            </a:solidFill>
            <a:ln>
              <a:solidFill>
                <a:srgbClr val="9FC76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cxnSp>
          <p:nvCxnSpPr>
            <p:cNvPr id="16" name="Egyenes összekötő nyíllal 15">
              <a:extLst>
                <a:ext uri="{FF2B5EF4-FFF2-40B4-BE49-F238E27FC236}">
                  <a16:creationId xmlns:a16="http://schemas.microsoft.com/office/drawing/2014/main" id="{1CAA9A71-561A-4738-862A-794BE3D279A2}"/>
                </a:ext>
              </a:extLst>
            </p:cNvPr>
            <p:cNvCxnSpPr>
              <a:cxnSpLocks/>
              <a:stCxn id="14" idx="6"/>
              <a:endCxn id="15" idx="2"/>
            </p:cNvCxnSpPr>
            <p:nvPr/>
          </p:nvCxnSpPr>
          <p:spPr>
            <a:xfrm flipV="1">
              <a:off x="9809580" y="4111944"/>
              <a:ext cx="196462" cy="2892"/>
            </a:xfrm>
            <a:prstGeom prst="straightConnector1">
              <a:avLst/>
            </a:prstGeom>
            <a:ln w="15875">
              <a:solidFill>
                <a:srgbClr val="693F4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Egyenes összekötő nyíllal 16">
              <a:extLst>
                <a:ext uri="{FF2B5EF4-FFF2-40B4-BE49-F238E27FC236}">
                  <a16:creationId xmlns:a16="http://schemas.microsoft.com/office/drawing/2014/main" id="{1BC30887-A726-4604-B50E-3B095C8E026C}"/>
                </a:ext>
              </a:extLst>
            </p:cNvPr>
            <p:cNvCxnSpPr>
              <a:cxnSpLocks/>
              <a:stCxn id="15" idx="6"/>
              <a:endCxn id="18" idx="2"/>
            </p:cNvCxnSpPr>
            <p:nvPr/>
          </p:nvCxnSpPr>
          <p:spPr>
            <a:xfrm flipV="1">
              <a:off x="10541647" y="4110222"/>
              <a:ext cx="190343" cy="1722"/>
            </a:xfrm>
            <a:prstGeom prst="straightConnector1">
              <a:avLst/>
            </a:prstGeom>
            <a:ln w="15875">
              <a:solidFill>
                <a:srgbClr val="693F4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Folyamatábra: Bekötés 17">
              <a:extLst>
                <a:ext uri="{FF2B5EF4-FFF2-40B4-BE49-F238E27FC236}">
                  <a16:creationId xmlns:a16="http://schemas.microsoft.com/office/drawing/2014/main" id="{D27C1A2B-8746-487E-8FF1-5BF54FDAA4E2}"/>
                </a:ext>
              </a:extLst>
            </p:cNvPr>
            <p:cNvSpPr/>
            <p:nvPr/>
          </p:nvSpPr>
          <p:spPr>
            <a:xfrm>
              <a:off x="10731990" y="3844893"/>
              <a:ext cx="535605" cy="530657"/>
            </a:xfrm>
            <a:prstGeom prst="flowChartConnector">
              <a:avLst/>
            </a:prstGeom>
            <a:solidFill>
              <a:srgbClr val="9FC76B"/>
            </a:solidFill>
            <a:ln>
              <a:solidFill>
                <a:srgbClr val="9FC76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pic>
          <p:nvPicPr>
            <p:cNvPr id="22" name="Ábra 21" descr="Gyermek lufival egyszínű kitöltéssel">
              <a:extLst>
                <a:ext uri="{FF2B5EF4-FFF2-40B4-BE49-F238E27FC236}">
                  <a16:creationId xmlns:a16="http://schemas.microsoft.com/office/drawing/2014/main" id="{C48DA0BB-9555-494E-BC51-C2F112F9BF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872041" y="3885414"/>
              <a:ext cx="411636" cy="411636"/>
            </a:xfrm>
            <a:prstGeom prst="rect">
              <a:avLst/>
            </a:prstGeom>
          </p:spPr>
        </p:pic>
        <p:pic>
          <p:nvPicPr>
            <p:cNvPr id="24" name="Ábra 23" descr="Magisztersapka egyszínű kitöltéssel">
              <a:extLst>
                <a:ext uri="{FF2B5EF4-FFF2-40B4-BE49-F238E27FC236}">
                  <a16:creationId xmlns:a16="http://schemas.microsoft.com/office/drawing/2014/main" id="{F6786945-D775-4108-9E0A-6C9C5DAB4B2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641287" y="3911731"/>
              <a:ext cx="342636" cy="342636"/>
            </a:xfrm>
            <a:prstGeom prst="rect">
              <a:avLst/>
            </a:prstGeom>
          </p:spPr>
        </p:pic>
        <p:pic>
          <p:nvPicPr>
            <p:cNvPr id="30" name="Ábra 29" descr="Csoportos ötletgyűjtés egyszínű kitöltéssel">
              <a:extLst>
                <a:ext uri="{FF2B5EF4-FFF2-40B4-BE49-F238E27FC236}">
                  <a16:creationId xmlns:a16="http://schemas.microsoft.com/office/drawing/2014/main" id="{D62FBCB4-09AA-4D06-9296-77AEC435DC8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828901" y="3918830"/>
              <a:ext cx="338353" cy="338353"/>
            </a:xfrm>
            <a:prstGeom prst="rect">
              <a:avLst/>
            </a:prstGeom>
          </p:spPr>
        </p:pic>
        <p:pic>
          <p:nvPicPr>
            <p:cNvPr id="35" name="Ábra 34" descr="Töretlen fejlődés egyszínű kitöltéssel">
              <a:extLst>
                <a:ext uri="{FF2B5EF4-FFF2-40B4-BE49-F238E27FC236}">
                  <a16:creationId xmlns:a16="http://schemas.microsoft.com/office/drawing/2014/main" id="{1FDB4176-0281-451B-A3E3-EB83580AC0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0111104" y="3920285"/>
              <a:ext cx="351910" cy="351910"/>
            </a:xfrm>
            <a:prstGeom prst="rect">
              <a:avLst/>
            </a:prstGeom>
          </p:spPr>
        </p:pic>
        <p:pic>
          <p:nvPicPr>
            <p:cNvPr id="38" name="Kép 37">
              <a:extLst>
                <a:ext uri="{FF2B5EF4-FFF2-40B4-BE49-F238E27FC236}">
                  <a16:creationId xmlns:a16="http://schemas.microsoft.com/office/drawing/2014/main" id="{000FA6F7-D10B-4D48-AB35-695531C2B207}"/>
                </a:ext>
              </a:extLst>
            </p:cNvPr>
            <p:cNvPicPr/>
            <p:nvPr/>
          </p:nvPicPr>
          <p:blipFill rotWithShape="1">
            <a:blip r:embed="rId12"/>
            <a:srcRect l="48391" t="66431" r="47090" b="25534"/>
            <a:stretch/>
          </p:blipFill>
          <p:spPr bwMode="auto">
            <a:xfrm>
              <a:off x="9443243" y="3942438"/>
              <a:ext cx="242844" cy="28272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42" name="Téglalap 41">
            <a:extLst>
              <a:ext uri="{FF2B5EF4-FFF2-40B4-BE49-F238E27FC236}">
                <a16:creationId xmlns:a16="http://schemas.microsoft.com/office/drawing/2014/main" id="{EF7014D3-DE88-4FA0-AFA5-27AC0B3EE2A4}"/>
              </a:ext>
            </a:extLst>
          </p:cNvPr>
          <p:cNvSpPr/>
          <p:nvPr/>
        </p:nvSpPr>
        <p:spPr>
          <a:xfrm>
            <a:off x="135761" y="2191405"/>
            <a:ext cx="2187027" cy="2296517"/>
          </a:xfrm>
          <a:prstGeom prst="rect">
            <a:avLst/>
          </a:prstGeom>
          <a:solidFill>
            <a:srgbClr val="9FC76B">
              <a:alpha val="8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1" name="Folyamatábra: Bekötés 40">
            <a:extLst>
              <a:ext uri="{FF2B5EF4-FFF2-40B4-BE49-F238E27FC236}">
                <a16:creationId xmlns:a16="http://schemas.microsoft.com/office/drawing/2014/main" id="{D698FAC7-016F-45D5-9D30-CC616E907824}"/>
              </a:ext>
            </a:extLst>
          </p:cNvPr>
          <p:cNvSpPr/>
          <p:nvPr/>
        </p:nvSpPr>
        <p:spPr>
          <a:xfrm>
            <a:off x="607464" y="1915921"/>
            <a:ext cx="644046" cy="641706"/>
          </a:xfrm>
          <a:prstGeom prst="flowChartConnector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40" name="Ábra 39" descr="Kitűzés egyszínű kitöltéssel">
            <a:extLst>
              <a:ext uri="{FF2B5EF4-FFF2-40B4-BE49-F238E27FC236}">
                <a16:creationId xmlns:a16="http://schemas.microsoft.com/office/drawing/2014/main" id="{F330457E-971C-4E29-A487-8407BE3F6E7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2758465">
            <a:off x="684142" y="1950456"/>
            <a:ext cx="508743" cy="508743"/>
          </a:xfrm>
          <a:prstGeom prst="rect">
            <a:avLst/>
          </a:prstGeom>
        </p:spPr>
      </p:pic>
      <p:sp>
        <p:nvSpPr>
          <p:cNvPr id="43" name="Szövegdoboz 42">
            <a:extLst>
              <a:ext uri="{FF2B5EF4-FFF2-40B4-BE49-F238E27FC236}">
                <a16:creationId xmlns:a16="http://schemas.microsoft.com/office/drawing/2014/main" id="{622507F4-DD70-4CF3-94F2-1D287196A24C}"/>
              </a:ext>
            </a:extLst>
          </p:cNvPr>
          <p:cNvSpPr txBox="1"/>
          <p:nvPr/>
        </p:nvSpPr>
        <p:spPr>
          <a:xfrm>
            <a:off x="110113" y="2586181"/>
            <a:ext cx="231315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900" b="1" dirty="0">
                <a:solidFill>
                  <a:srgbClr val="F3FFE8"/>
                </a:solidFill>
                <a:latin typeface="Palatino Linotype" panose="02040502050505030304" pitchFamily="18" charset="0"/>
              </a:rPr>
              <a:t>Ami számít</a:t>
            </a:r>
            <a:r>
              <a:rPr lang="hu-HU" sz="1900" dirty="0">
                <a:solidFill>
                  <a:srgbClr val="F3FFE8"/>
                </a:solidFill>
                <a:latin typeface="Palatino Linotype" panose="02040502050505030304" pitchFamily="18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1900" dirty="0">
                <a:solidFill>
                  <a:srgbClr val="F3FFE8"/>
                </a:solidFill>
                <a:latin typeface="Palatino Linotype" panose="02040502050505030304" pitchFamily="18" charset="0"/>
              </a:rPr>
              <a:t>Folyamatos kapcsolati egyezkedésük a kapcsolat tartalmáról</a:t>
            </a:r>
            <a:endParaRPr lang="hu-HU" sz="1900" dirty="0">
              <a:solidFill>
                <a:srgbClr val="F3FFE8"/>
              </a:solidFill>
            </a:endParaRPr>
          </a:p>
        </p:txBody>
      </p:sp>
      <p:graphicFrame>
        <p:nvGraphicFramePr>
          <p:cNvPr id="28" name="Diagram 27">
            <a:extLst>
              <a:ext uri="{FF2B5EF4-FFF2-40B4-BE49-F238E27FC236}">
                <a16:creationId xmlns:a16="http://schemas.microsoft.com/office/drawing/2014/main" id="{46BC8461-1884-4CCD-92AA-418F6B71DF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71676681"/>
              </p:ext>
            </p:extLst>
          </p:nvPr>
        </p:nvGraphicFramePr>
        <p:xfrm>
          <a:off x="1124104" y="1451226"/>
          <a:ext cx="6817710" cy="42532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cxnSp>
        <p:nvCxnSpPr>
          <p:cNvPr id="49" name="Egyenes összekötő nyíllal 48">
            <a:extLst>
              <a:ext uri="{FF2B5EF4-FFF2-40B4-BE49-F238E27FC236}">
                <a16:creationId xmlns:a16="http://schemas.microsoft.com/office/drawing/2014/main" id="{329B446B-18D8-4E65-99D3-7995A9A4A7D8}"/>
              </a:ext>
            </a:extLst>
          </p:cNvPr>
          <p:cNvCxnSpPr>
            <a:cxnSpLocks/>
          </p:cNvCxnSpPr>
          <p:nvPr/>
        </p:nvCxnSpPr>
        <p:spPr>
          <a:xfrm flipV="1">
            <a:off x="5307724" y="2039007"/>
            <a:ext cx="5213131" cy="1707653"/>
          </a:xfrm>
          <a:prstGeom prst="straightConnector1">
            <a:avLst/>
          </a:prstGeom>
          <a:ln w="60325">
            <a:solidFill>
              <a:srgbClr val="9FC76B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005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3000"/>
                    </a14:imgEffect>
                  </a14:imgLayer>
                </a14:imgProps>
              </a:ext>
            </a:extLst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>
            <a:extLst>
              <a:ext uri="{FF2B5EF4-FFF2-40B4-BE49-F238E27FC236}">
                <a16:creationId xmlns:a16="http://schemas.microsoft.com/office/drawing/2014/main" id="{1F85C2FE-2CED-478C-B4D5-F9CBBD602237}"/>
              </a:ext>
            </a:extLst>
          </p:cNvPr>
          <p:cNvSpPr/>
          <p:nvPr/>
        </p:nvSpPr>
        <p:spPr>
          <a:xfrm>
            <a:off x="325821" y="420415"/>
            <a:ext cx="6180082" cy="2785240"/>
          </a:xfrm>
          <a:prstGeom prst="rect">
            <a:avLst/>
          </a:prstGeom>
          <a:solidFill>
            <a:srgbClr val="9FC76B">
              <a:alpha val="8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hu-HU" sz="2100" b="1" i="0" dirty="0">
                <a:solidFill>
                  <a:srgbClr val="F3FFE8"/>
                </a:solidFill>
                <a:effectLst/>
                <a:latin typeface="Palatino Linotype" panose="02040502050505030304" pitchFamily="18" charset="0"/>
              </a:rPr>
              <a:t>Előd és utód egyezkedéséhez kulcs a "közös identitás" kialakításakor</a:t>
            </a:r>
          </a:p>
          <a:p>
            <a:pPr algn="ctr" rtl="0"/>
            <a:endParaRPr lang="hu-HU" sz="1000" b="1" i="0" dirty="0">
              <a:solidFill>
                <a:srgbClr val="F3FFE8"/>
              </a:solidFill>
              <a:effectLst/>
              <a:latin typeface="Palatino Linotype" panose="02040502050505030304" pitchFamily="18" charset="0"/>
            </a:endParaRP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rgbClr val="F3FFE8"/>
                </a:solidFill>
                <a:latin typeface="Palatino Linotype" panose="02040502050505030304" pitchFamily="18" charset="0"/>
              </a:rPr>
              <a:t>E</a:t>
            </a:r>
            <a:r>
              <a:rPr lang="hu-HU" b="1" i="0" dirty="0">
                <a:solidFill>
                  <a:srgbClr val="F3FFE8"/>
                </a:solidFill>
                <a:effectLst/>
                <a:latin typeface="Palatino Linotype" panose="02040502050505030304" pitchFamily="18" charset="0"/>
              </a:rPr>
              <a:t>lőd hasonlósági percepciója </a:t>
            </a:r>
            <a:r>
              <a:rPr lang="hu-HU" b="0" i="0" dirty="0">
                <a:solidFill>
                  <a:srgbClr val="F3FFE8"/>
                </a:solidFill>
                <a:effectLst/>
                <a:latin typeface="Palatino Linotype" panose="02040502050505030304" pitchFamily="18" charset="0"/>
              </a:rPr>
              <a:t>az utóddal kapcsolatban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hu-HU" dirty="0">
                <a:solidFill>
                  <a:srgbClr val="F3FFE8"/>
                </a:solidFill>
                <a:latin typeface="Palatino Linotype" panose="02040502050505030304" pitchFamily="18" charset="0"/>
              </a:rPr>
              <a:t>A</a:t>
            </a:r>
            <a:r>
              <a:rPr lang="hu-HU" b="0" i="0" dirty="0">
                <a:solidFill>
                  <a:srgbClr val="F3FFE8"/>
                </a:solidFill>
                <a:effectLst/>
                <a:latin typeface="Palatino Linotype" panose="02040502050505030304" pitchFamily="18" charset="0"/>
              </a:rPr>
              <a:t>z élmény megtapasztalása, hogy </a:t>
            </a:r>
            <a:r>
              <a:rPr lang="hu-HU" b="1" i="0" dirty="0">
                <a:solidFill>
                  <a:srgbClr val="F3FFE8"/>
                </a:solidFill>
                <a:effectLst/>
                <a:latin typeface="Palatino Linotype" panose="02040502050505030304" pitchFamily="18" charset="0"/>
              </a:rPr>
              <a:t>képesek jót tenni egymással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hu-HU" b="0" i="0" dirty="0">
                <a:solidFill>
                  <a:srgbClr val="F3FFE8"/>
                </a:solidFill>
                <a:effectLst/>
                <a:latin typeface="Palatino Linotype" panose="02040502050505030304" pitchFamily="18" charset="0"/>
              </a:rPr>
              <a:t>Hogyan lehet érvényesen „nem </a:t>
            </a:r>
            <a:r>
              <a:rPr lang="hu-HU" b="0" i="0" dirty="0" err="1">
                <a:solidFill>
                  <a:srgbClr val="F3FFE8"/>
                </a:solidFill>
                <a:effectLst/>
                <a:latin typeface="Palatino Linotype" panose="02040502050505030304" pitchFamily="18" charset="0"/>
              </a:rPr>
              <a:t>utódlani</a:t>
            </a:r>
            <a:r>
              <a:rPr lang="hu-HU" b="0" i="0" dirty="0">
                <a:solidFill>
                  <a:srgbClr val="F3FFE8"/>
                </a:solidFill>
                <a:effectLst/>
                <a:latin typeface="Palatino Linotype" panose="02040502050505030304" pitchFamily="18" charset="0"/>
              </a:rPr>
              <a:t>”?</a:t>
            </a: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D46A8497-DEF3-4116-8B84-3F7236273BBC}"/>
              </a:ext>
            </a:extLst>
          </p:cNvPr>
          <p:cNvSpPr/>
          <p:nvPr/>
        </p:nvSpPr>
        <p:spPr>
          <a:xfrm>
            <a:off x="325821" y="3652346"/>
            <a:ext cx="6180082" cy="2858813"/>
          </a:xfrm>
          <a:prstGeom prst="rect">
            <a:avLst/>
          </a:prstGeom>
          <a:solidFill>
            <a:srgbClr val="9FC76B">
              <a:alpha val="8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hu-HU" sz="2100" b="1" i="0" dirty="0">
                <a:solidFill>
                  <a:srgbClr val="F3FFE8"/>
                </a:solidFill>
                <a:effectLst/>
                <a:latin typeface="Palatino Linotype" panose="02040502050505030304" pitchFamily="18" charset="0"/>
              </a:rPr>
              <a:t>Előd és utód egyezkedéséhez kulcs a "közös munka" során</a:t>
            </a:r>
          </a:p>
          <a:p>
            <a:pPr algn="ctr" rtl="0"/>
            <a:endParaRPr lang="hu-HU" sz="1000" b="1" i="0" dirty="0">
              <a:solidFill>
                <a:srgbClr val="F3FFE8"/>
              </a:solidFill>
              <a:effectLst/>
              <a:latin typeface="Palatino Linotype" panose="0204050205050503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0" i="0" dirty="0">
                <a:solidFill>
                  <a:srgbClr val="F3FFE8"/>
                </a:solidFill>
                <a:effectLst/>
                <a:latin typeface="Palatino Linotype" panose="02040502050505030304" pitchFamily="18" charset="0"/>
              </a:rPr>
              <a:t>Utód </a:t>
            </a:r>
            <a:r>
              <a:rPr lang="hu-HU" b="1" i="0" dirty="0">
                <a:solidFill>
                  <a:srgbClr val="F3FFE8"/>
                </a:solidFill>
                <a:effectLst/>
                <a:latin typeface="Palatino Linotype" panose="02040502050505030304" pitchFamily="18" charset="0"/>
              </a:rPr>
              <a:t>elég autonómiát kapjon</a:t>
            </a:r>
            <a:r>
              <a:rPr lang="hu-HU" b="0" i="0" dirty="0">
                <a:solidFill>
                  <a:srgbClr val="F3FFE8"/>
                </a:solidFill>
                <a:effectLst/>
                <a:latin typeface="Palatino Linotype" panose="02040502050505030304" pitchFamily="18" charset="0"/>
              </a:rPr>
              <a:t>, de az előd </a:t>
            </a:r>
            <a:r>
              <a:rPr lang="hu-HU" b="1" i="0" dirty="0">
                <a:solidFill>
                  <a:srgbClr val="F3FFE8"/>
                </a:solidFill>
                <a:effectLst/>
                <a:latin typeface="Palatino Linotype" panose="02040502050505030304" pitchFamily="18" charset="0"/>
              </a:rPr>
              <a:t>ne hagyja magára</a:t>
            </a:r>
            <a:endParaRPr lang="hu-HU" b="0" i="0" dirty="0">
              <a:solidFill>
                <a:srgbClr val="F3FFE8"/>
              </a:solidFill>
              <a:effectLst/>
              <a:latin typeface="Palatino Linotype" panose="02040502050505030304" pitchFamily="18" charset="0"/>
            </a:endParaRP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hu-HU" b="1" i="0" dirty="0">
                <a:solidFill>
                  <a:srgbClr val="F3FFE8"/>
                </a:solidFill>
                <a:effectLst/>
                <a:latin typeface="Palatino Linotype" panose="02040502050505030304" pitchFamily="18" charset="0"/>
              </a:rPr>
              <a:t>Autonómia - „</a:t>
            </a:r>
            <a:r>
              <a:rPr lang="hu-HU" b="1" dirty="0">
                <a:solidFill>
                  <a:srgbClr val="F3FFE8"/>
                </a:solidFill>
                <a:latin typeface="Palatino Linotype" panose="02040502050505030304" pitchFamily="18" charset="0"/>
              </a:rPr>
              <a:t>B</a:t>
            </a:r>
            <a:r>
              <a:rPr lang="hu-HU" b="1" i="0" dirty="0">
                <a:solidFill>
                  <a:srgbClr val="F3FFE8"/>
                </a:solidFill>
                <a:effectLst/>
                <a:latin typeface="Palatino Linotype" panose="02040502050505030304" pitchFamily="18" charset="0"/>
              </a:rPr>
              <a:t>izalom próbája" </a:t>
            </a:r>
            <a:r>
              <a:rPr lang="hu-HU" i="0" dirty="0">
                <a:solidFill>
                  <a:srgbClr val="F3FFE8"/>
                </a:solidFill>
                <a:effectLst/>
                <a:latin typeface="Palatino Linotype" panose="02040502050505030304" pitchFamily="18" charset="0"/>
              </a:rPr>
              <a:t>- "Megbízhatok benne?" "Mit tegyek, hogy megbízzon bennem?"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hu-HU" b="0" i="0" dirty="0">
                <a:solidFill>
                  <a:srgbClr val="F3FFE8"/>
                </a:solidFill>
                <a:effectLst/>
                <a:latin typeface="Palatino Linotype" panose="02040502050505030304" pitchFamily="18" charset="0"/>
              </a:rPr>
              <a:t>Előd: </a:t>
            </a:r>
            <a:r>
              <a:rPr lang="hu-HU" b="1" i="0" dirty="0">
                <a:solidFill>
                  <a:srgbClr val="F3FFE8"/>
                </a:solidFill>
                <a:effectLst/>
                <a:latin typeface="Palatino Linotype" panose="02040502050505030304" pitchFamily="18" charset="0"/>
              </a:rPr>
              <a:t>nem a céget kell elengedje</a:t>
            </a:r>
            <a:r>
              <a:rPr lang="hu-HU" b="0" i="0" dirty="0">
                <a:solidFill>
                  <a:srgbClr val="F3FFE8"/>
                </a:solidFill>
                <a:effectLst/>
                <a:latin typeface="Palatino Linotype" panose="02040502050505030304" pitchFamily="18" charset="0"/>
              </a:rPr>
              <a:t>, hanem a céggel való kapcsolatát kell átalakítania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886410DD-D29C-4152-AFDD-667631D8D029}"/>
              </a:ext>
            </a:extLst>
          </p:cNvPr>
          <p:cNvSpPr/>
          <p:nvPr/>
        </p:nvSpPr>
        <p:spPr>
          <a:xfrm>
            <a:off x="7351982" y="1129862"/>
            <a:ext cx="4240923" cy="4766441"/>
          </a:xfrm>
          <a:prstGeom prst="rect">
            <a:avLst/>
          </a:prstGeom>
          <a:solidFill>
            <a:srgbClr val="9FC76B">
              <a:alpha val="8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hu-HU" sz="2100" b="1" i="0" dirty="0">
                <a:solidFill>
                  <a:srgbClr val="F3FFE8"/>
                </a:solidFill>
                <a:effectLst/>
                <a:latin typeface="Palatino Linotype" panose="02040502050505030304" pitchFamily="18" charset="0"/>
              </a:rPr>
              <a:t>A kapcsolati egyezkedési kapacitásuktól függ:</a:t>
            </a:r>
          </a:p>
          <a:p>
            <a:pPr algn="ctr" rtl="0"/>
            <a:endParaRPr lang="hu-HU" sz="1000" b="1" i="0" dirty="0">
              <a:solidFill>
                <a:srgbClr val="000000"/>
              </a:solidFill>
              <a:effectLst/>
              <a:latin typeface="Palatino Linotype" panose="02040502050505030304" pitchFamily="18" charset="0"/>
            </a:endParaRP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hu-HU" b="1" i="0" dirty="0">
                <a:solidFill>
                  <a:srgbClr val="F3FFE8"/>
                </a:solidFill>
                <a:effectLst/>
                <a:latin typeface="Palatino Linotype" panose="02040502050505030304" pitchFamily="18" charset="0"/>
              </a:rPr>
              <a:t>mikor csatlakozik</a:t>
            </a:r>
            <a:r>
              <a:rPr lang="hu-HU" b="0" i="0" dirty="0">
                <a:solidFill>
                  <a:srgbClr val="F3FFE8"/>
                </a:solidFill>
                <a:effectLst/>
                <a:latin typeface="Palatino Linotype" panose="02040502050505030304" pitchFamily="18" charset="0"/>
              </a:rPr>
              <a:t> az utód a céghez</a:t>
            </a:r>
            <a:endParaRPr lang="hu-HU" b="0" i="0" dirty="0">
              <a:solidFill>
                <a:srgbClr val="000000"/>
              </a:solidFill>
              <a:effectLst/>
              <a:latin typeface="Palatino Linotype" panose="02040502050505030304" pitchFamily="18" charset="0"/>
            </a:endParaRP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hu-HU" b="0" i="0" dirty="0">
                <a:solidFill>
                  <a:srgbClr val="F3FFE8"/>
                </a:solidFill>
                <a:effectLst/>
                <a:latin typeface="Palatino Linotype" panose="02040502050505030304" pitchFamily="18" charset="0"/>
              </a:rPr>
              <a:t>behívnak-e </a:t>
            </a:r>
            <a:r>
              <a:rPr lang="hu-HU" b="1" i="0" dirty="0">
                <a:solidFill>
                  <a:srgbClr val="F3FFE8"/>
                </a:solidFill>
                <a:effectLst/>
                <a:latin typeface="Palatino Linotype" panose="02040502050505030304" pitchFamily="18" charset="0"/>
              </a:rPr>
              <a:t>külső ügyvezető igazgatót</a:t>
            </a:r>
            <a:endParaRPr lang="hu-HU" b="0" i="0" dirty="0">
              <a:solidFill>
                <a:srgbClr val="000000"/>
              </a:solidFill>
              <a:effectLst/>
              <a:latin typeface="Palatino Linotype" panose="02040502050505030304" pitchFamily="18" charset="0"/>
            </a:endParaRPr>
          </a:p>
          <a:p>
            <a:br>
              <a:rPr lang="hu-HU" sz="2400" b="0" i="0" dirty="0">
                <a:solidFill>
                  <a:srgbClr val="F3FFE8"/>
                </a:solidFill>
                <a:effectLst/>
                <a:latin typeface="Vollkorn"/>
              </a:rPr>
            </a:br>
            <a:endParaRPr lang="hu-HU" sz="2100" b="0" i="0" dirty="0">
              <a:solidFill>
                <a:srgbClr val="F3FFE8"/>
              </a:solidFill>
              <a:effectLst/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910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F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ACD8816E-DA3A-4509-9779-067F54968903}"/>
              </a:ext>
            </a:extLst>
          </p:cNvPr>
          <p:cNvSpPr txBox="1"/>
          <p:nvPr/>
        </p:nvSpPr>
        <p:spPr>
          <a:xfrm>
            <a:off x="3744308" y="66774"/>
            <a:ext cx="45562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>
                <a:solidFill>
                  <a:srgbClr val="693F40"/>
                </a:solidFill>
                <a:latin typeface="Palatino Linotype" panose="02040502050505030304" pitchFamily="18" charset="0"/>
              </a:rPr>
              <a:t>4. mintázat</a:t>
            </a:r>
            <a:endParaRPr lang="hu-HU" sz="3600" b="1" dirty="0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439795AA-9B11-4499-99D7-2B5DED179116}"/>
              </a:ext>
            </a:extLst>
          </p:cNvPr>
          <p:cNvSpPr txBox="1"/>
          <p:nvPr/>
        </p:nvSpPr>
        <p:spPr>
          <a:xfrm>
            <a:off x="2790713" y="830511"/>
            <a:ext cx="6463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>
                <a:solidFill>
                  <a:srgbClr val="693F40"/>
                </a:solidFill>
                <a:latin typeface="Palatino Linotype" panose="02040502050505030304" pitchFamily="18" charset="0"/>
              </a:rPr>
              <a:t>A NŐI UTÓDOK MÁSKÉNT KAPCSOLÓDNAK A CÉGHEZ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107FECE1-D899-40BA-AB44-D0F891D1F851}"/>
              </a:ext>
            </a:extLst>
          </p:cNvPr>
          <p:cNvSpPr txBox="1"/>
          <p:nvPr/>
        </p:nvSpPr>
        <p:spPr>
          <a:xfrm>
            <a:off x="878597" y="1598311"/>
            <a:ext cx="38825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hu-HU" sz="1800" b="1" dirty="0">
                <a:solidFill>
                  <a:srgbClr val="693F40"/>
                </a:solidFill>
                <a:latin typeface="Palatino Linotype" panose="02040502050505030304" pitchFamily="18" charset="0"/>
              </a:rPr>
              <a:t>Mennyire fontos az utód neme?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2066D6BE-6339-4CB1-ACDB-D0864B17F105}"/>
              </a:ext>
            </a:extLst>
          </p:cNvPr>
          <p:cNvSpPr txBox="1"/>
          <p:nvPr/>
        </p:nvSpPr>
        <p:spPr>
          <a:xfrm>
            <a:off x="7034705" y="1598311"/>
            <a:ext cx="3328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hu-HU" sz="1800" b="1" dirty="0">
                <a:solidFill>
                  <a:srgbClr val="693F40"/>
                </a:solidFill>
                <a:latin typeface="Palatino Linotype" panose="02040502050505030304" pitchFamily="18" charset="0"/>
              </a:rPr>
              <a:t>Férfi utódok aránya: 72%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68B63B20-D232-4E3A-B326-D2BB5B14EEE7}"/>
              </a:ext>
            </a:extLst>
          </p:cNvPr>
          <p:cNvSpPr txBox="1"/>
          <p:nvPr/>
        </p:nvSpPr>
        <p:spPr>
          <a:xfrm>
            <a:off x="801472" y="4320431"/>
            <a:ext cx="517070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hu-HU" b="1" dirty="0">
                <a:solidFill>
                  <a:srgbClr val="693F40"/>
                </a:solidFill>
                <a:latin typeface="Palatino Linotype" panose="02040502050505030304" pitchFamily="18" charset="0"/>
              </a:rPr>
              <a:t>Másként kapcsolódnak a céghez, mint a férfi utódok</a:t>
            </a:r>
          </a:p>
          <a:p>
            <a:pPr lvl="0"/>
            <a:endParaRPr lang="hu-HU" sz="800" i="1" dirty="0">
              <a:solidFill>
                <a:srgbClr val="693F40"/>
              </a:solidFill>
              <a:latin typeface="Palatino Linotype" panose="0204050205050503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u-HU" dirty="0">
                <a:solidFill>
                  <a:srgbClr val="693F40"/>
                </a:solidFill>
                <a:latin typeface="Palatino Linotype" panose="02040502050505030304" pitchFamily="18" charset="0"/>
              </a:rPr>
              <a:t>A döntés: nem csak az előd, hanem a szűk család jelenlétében</a:t>
            </a:r>
            <a:endParaRPr lang="hu-HU" sz="1800" dirty="0">
              <a:solidFill>
                <a:srgbClr val="693F40"/>
              </a:solidFill>
              <a:latin typeface="Palatino Linotype" panose="0204050205050503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u-HU" sz="1800" dirty="0">
                <a:solidFill>
                  <a:srgbClr val="693F40"/>
                </a:solidFill>
                <a:latin typeface="Palatino Linotype" panose="02040502050505030304" pitchFamily="18" charset="0"/>
              </a:rPr>
              <a:t>Később kerülnek a céghez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u-HU" sz="1800" dirty="0">
                <a:solidFill>
                  <a:srgbClr val="693F40"/>
                </a:solidFill>
                <a:latin typeface="Palatino Linotype" panose="02040502050505030304" pitchFamily="18" charset="0"/>
              </a:rPr>
              <a:t>Lassabban és kisebb mértékben ismerik el őket utódként és tulajdonosként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u-HU" sz="1800" dirty="0">
                <a:solidFill>
                  <a:srgbClr val="693F40"/>
                </a:solidFill>
                <a:latin typeface="Palatino Linotype" panose="02040502050505030304" pitchFamily="18" charset="0"/>
              </a:rPr>
              <a:t>Kevésbé kommunikálják</a:t>
            </a:r>
          </a:p>
        </p:txBody>
      </p:sp>
      <p:sp>
        <p:nvSpPr>
          <p:cNvPr id="12" name="Folyamatábra: Bekötés 11">
            <a:extLst>
              <a:ext uri="{FF2B5EF4-FFF2-40B4-BE49-F238E27FC236}">
                <a16:creationId xmlns:a16="http://schemas.microsoft.com/office/drawing/2014/main" id="{C68AC516-27ED-4C78-BB03-F24F5FB3AB8D}"/>
              </a:ext>
            </a:extLst>
          </p:cNvPr>
          <p:cNvSpPr/>
          <p:nvPr/>
        </p:nvSpPr>
        <p:spPr>
          <a:xfrm>
            <a:off x="409576" y="1657601"/>
            <a:ext cx="275896" cy="275918"/>
          </a:xfrm>
          <a:prstGeom prst="flowChartConnector">
            <a:avLst/>
          </a:prstGeom>
          <a:solidFill>
            <a:srgbClr val="9FC7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Folyamatábra: Bekötés 12">
            <a:extLst>
              <a:ext uri="{FF2B5EF4-FFF2-40B4-BE49-F238E27FC236}">
                <a16:creationId xmlns:a16="http://schemas.microsoft.com/office/drawing/2014/main" id="{486C39B4-7FDF-4CD7-B4F1-502DE2015245}"/>
              </a:ext>
            </a:extLst>
          </p:cNvPr>
          <p:cNvSpPr/>
          <p:nvPr/>
        </p:nvSpPr>
        <p:spPr>
          <a:xfrm>
            <a:off x="6517964" y="1618462"/>
            <a:ext cx="275896" cy="275918"/>
          </a:xfrm>
          <a:prstGeom prst="flowChartConnector">
            <a:avLst/>
          </a:prstGeom>
          <a:solidFill>
            <a:srgbClr val="9FC7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Folyamatábra: Bekötés 13">
            <a:extLst>
              <a:ext uri="{FF2B5EF4-FFF2-40B4-BE49-F238E27FC236}">
                <a16:creationId xmlns:a16="http://schemas.microsoft.com/office/drawing/2014/main" id="{C2272286-8D99-43D5-8075-B01304AAACD9}"/>
              </a:ext>
            </a:extLst>
          </p:cNvPr>
          <p:cNvSpPr/>
          <p:nvPr/>
        </p:nvSpPr>
        <p:spPr>
          <a:xfrm>
            <a:off x="409248" y="4376485"/>
            <a:ext cx="275896" cy="275918"/>
          </a:xfrm>
          <a:prstGeom prst="flowChartConnector">
            <a:avLst/>
          </a:prstGeom>
          <a:solidFill>
            <a:srgbClr val="9FC7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70FC092A-B708-4C60-BD64-CE61F07A3B3D}"/>
              </a:ext>
            </a:extLst>
          </p:cNvPr>
          <p:cNvSpPr txBox="1"/>
          <p:nvPr/>
        </p:nvSpPr>
        <p:spPr>
          <a:xfrm>
            <a:off x="7034705" y="4231351"/>
            <a:ext cx="465519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hu-HU" b="1" dirty="0">
                <a:solidFill>
                  <a:srgbClr val="693F40"/>
                </a:solidFill>
                <a:latin typeface="Palatino Linotype" panose="02040502050505030304" pitchFamily="18" charset="0"/>
              </a:rPr>
              <a:t>Pedig</a:t>
            </a:r>
            <a:r>
              <a:rPr lang="hu-HU" sz="2400" dirty="0">
                <a:solidFill>
                  <a:srgbClr val="693F40"/>
                </a:solidFill>
                <a:latin typeface="Palatino Linotype" panose="02040502050505030304" pitchFamily="18" charset="0"/>
              </a:rPr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u-HU" sz="1800" dirty="0">
                <a:solidFill>
                  <a:srgbClr val="693F40"/>
                </a:solidFill>
                <a:latin typeface="Palatino Linotype" panose="02040502050505030304" pitchFamily="18" charset="0"/>
              </a:rPr>
              <a:t>az utódok átlagéletkora nem különbözik jelentősen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u-HU" sz="1800" b="1" dirty="0">
                <a:solidFill>
                  <a:srgbClr val="693F40"/>
                </a:solidFill>
                <a:latin typeface="Palatino Linotype" panose="02040502050505030304" pitchFamily="18" charset="0"/>
              </a:rPr>
              <a:t>családi támogatottság</a:t>
            </a:r>
            <a:r>
              <a:rPr lang="hu-HU" sz="1800" dirty="0">
                <a:solidFill>
                  <a:srgbClr val="693F40"/>
                </a:solidFill>
                <a:latin typeface="Palatino Linotype" panose="02040502050505030304" pitchFamily="18" charset="0"/>
              </a:rPr>
              <a:t> megegyezik a férfi utódokéval, azaz </a:t>
            </a:r>
            <a:r>
              <a:rPr lang="hu-HU" sz="1800" b="1" dirty="0">
                <a:solidFill>
                  <a:srgbClr val="693F40"/>
                </a:solidFill>
                <a:latin typeface="Palatino Linotype" panose="02040502050505030304" pitchFamily="18" charset="0"/>
              </a:rPr>
              <a:t>nagyon erős.</a:t>
            </a:r>
          </a:p>
        </p:txBody>
      </p:sp>
      <p:sp>
        <p:nvSpPr>
          <p:cNvPr id="17" name="Folyamatábra: Bekötés 16">
            <a:extLst>
              <a:ext uri="{FF2B5EF4-FFF2-40B4-BE49-F238E27FC236}">
                <a16:creationId xmlns:a16="http://schemas.microsoft.com/office/drawing/2014/main" id="{41A4848C-6108-414A-A68E-0FF64F1EBA13}"/>
              </a:ext>
            </a:extLst>
          </p:cNvPr>
          <p:cNvSpPr/>
          <p:nvPr/>
        </p:nvSpPr>
        <p:spPr>
          <a:xfrm>
            <a:off x="6517964" y="4373086"/>
            <a:ext cx="275896" cy="275918"/>
          </a:xfrm>
          <a:prstGeom prst="flowChartConnector">
            <a:avLst/>
          </a:prstGeom>
          <a:solidFill>
            <a:srgbClr val="9FC7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pic>
        <p:nvPicPr>
          <p:cNvPr id="26" name="Kép 25">
            <a:extLst>
              <a:ext uri="{FF2B5EF4-FFF2-40B4-BE49-F238E27FC236}">
                <a16:creationId xmlns:a16="http://schemas.microsoft.com/office/drawing/2014/main" id="{F0A22BC9-9E74-4F57-BB20-9E6DB2F8E605}"/>
              </a:ext>
            </a:extLst>
          </p:cNvPr>
          <p:cNvPicPr/>
          <p:nvPr/>
        </p:nvPicPr>
        <p:blipFill rotWithShape="1">
          <a:blip r:embed="rId2"/>
          <a:srcRect l="23589" t="34294" r="36397" b="17303"/>
          <a:stretch/>
        </p:blipFill>
        <p:spPr bwMode="auto">
          <a:xfrm>
            <a:off x="7746458" y="2032408"/>
            <a:ext cx="2902659" cy="18998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8" name="Ábra 27" descr="Levél egyszínű kitöltéssel">
            <a:extLst>
              <a:ext uri="{FF2B5EF4-FFF2-40B4-BE49-F238E27FC236}">
                <a16:creationId xmlns:a16="http://schemas.microsoft.com/office/drawing/2014/main" id="{85466B38-002F-4D9B-A18A-7DE7FD7391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39" y="5879492"/>
            <a:ext cx="1117911" cy="1117911"/>
          </a:xfrm>
          <a:prstGeom prst="rect">
            <a:avLst/>
          </a:prstGeom>
        </p:spPr>
      </p:pic>
      <p:pic>
        <p:nvPicPr>
          <p:cNvPr id="29" name="Kép 28">
            <a:extLst>
              <a:ext uri="{FF2B5EF4-FFF2-40B4-BE49-F238E27FC236}">
                <a16:creationId xmlns:a16="http://schemas.microsoft.com/office/drawing/2014/main" id="{89667FF0-1564-4EB8-9623-9AA73F1FCF95}"/>
              </a:ext>
            </a:extLst>
          </p:cNvPr>
          <p:cNvPicPr/>
          <p:nvPr/>
        </p:nvPicPr>
        <p:blipFill rotWithShape="1">
          <a:blip r:embed="rId5"/>
          <a:srcRect l="21825" t="28022" r="36177" b="17892"/>
          <a:stretch/>
        </p:blipFill>
        <p:spPr bwMode="auto">
          <a:xfrm>
            <a:off x="1185350" y="2082941"/>
            <a:ext cx="2770713" cy="201174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15810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F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 descr="A képen növény, zöldség látható&#10;&#10;Automatikusan generált leírás">
            <a:extLst>
              <a:ext uri="{FF2B5EF4-FFF2-40B4-BE49-F238E27FC236}">
                <a16:creationId xmlns:a16="http://schemas.microsoft.com/office/drawing/2014/main" id="{681E3FC0-8E63-4AFA-B65E-705E874A47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730240" cy="6858000"/>
          </a:xfrm>
          <a:prstGeom prst="rect">
            <a:avLst/>
          </a:prstGeom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3300566F-D797-4AE7-BC26-544ADA62F614}"/>
              </a:ext>
            </a:extLst>
          </p:cNvPr>
          <p:cNvSpPr txBox="1"/>
          <p:nvPr/>
        </p:nvSpPr>
        <p:spPr>
          <a:xfrm>
            <a:off x="6683835" y="264699"/>
            <a:ext cx="45562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>
                <a:solidFill>
                  <a:srgbClr val="693F40"/>
                </a:solidFill>
                <a:latin typeface="Palatino Linotype" panose="02040502050505030304" pitchFamily="18" charset="0"/>
              </a:rPr>
              <a:t>5. mintázat</a:t>
            </a:r>
            <a:endParaRPr lang="hu-HU" sz="3600" b="1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C22D26C3-B325-47EE-A8E6-33478B48EFFE}"/>
              </a:ext>
            </a:extLst>
          </p:cNvPr>
          <p:cNvSpPr txBox="1"/>
          <p:nvPr/>
        </p:nvSpPr>
        <p:spPr>
          <a:xfrm>
            <a:off x="5730240" y="1028436"/>
            <a:ext cx="6463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>
                <a:solidFill>
                  <a:srgbClr val="693F40"/>
                </a:solidFill>
                <a:latin typeface="Palatino Linotype" panose="02040502050505030304" pitchFamily="18" charset="0"/>
              </a:rPr>
              <a:t>AZ UTÓDLÁS, MINT ERŐFORRÁS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428A4E7A-A621-425D-9D81-F24724D78684}"/>
              </a:ext>
            </a:extLst>
          </p:cNvPr>
          <p:cNvSpPr txBox="1"/>
          <p:nvPr/>
        </p:nvSpPr>
        <p:spPr>
          <a:xfrm>
            <a:off x="6096000" y="1671145"/>
            <a:ext cx="5433848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>
                <a:solidFill>
                  <a:srgbClr val="693F40"/>
                </a:solidFill>
                <a:latin typeface="Palatino Linotype" panose="02040502050505030304" pitchFamily="18" charset="0"/>
              </a:rPr>
              <a:t>Ha megszületett a döntés az utódról – a rendszer mintegy megújul</a:t>
            </a:r>
          </a:p>
          <a:p>
            <a:endParaRPr lang="hu-HU" sz="700" b="1" dirty="0">
              <a:solidFill>
                <a:srgbClr val="693F40"/>
              </a:solidFill>
              <a:latin typeface="Palatino Linotype" panose="0204050205050503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800" dirty="0">
                <a:solidFill>
                  <a:srgbClr val="693F40"/>
                </a:solidFill>
                <a:latin typeface="Palatino Linotype" panose="02040502050505030304" pitchFamily="18" charset="0"/>
              </a:rPr>
              <a:t>a család érzelmileg </a:t>
            </a:r>
            <a:r>
              <a:rPr lang="hu-HU" sz="1800" dirty="0" err="1">
                <a:solidFill>
                  <a:srgbClr val="693F40"/>
                </a:solidFill>
                <a:latin typeface="Palatino Linotype" panose="02040502050505030304" pitchFamily="18" charset="0"/>
              </a:rPr>
              <a:t>elkötelezettebbé</a:t>
            </a:r>
            <a:r>
              <a:rPr lang="hu-HU" sz="1800" dirty="0">
                <a:solidFill>
                  <a:srgbClr val="693F40"/>
                </a:solidFill>
                <a:latin typeface="Palatino Linotype" panose="02040502050505030304" pitchFamily="18" charset="0"/>
              </a:rPr>
              <a:t> válik a cég felé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800" dirty="0">
                <a:solidFill>
                  <a:srgbClr val="693F40"/>
                </a:solidFill>
                <a:latin typeface="Palatino Linotype" panose="02040502050505030304" pitchFamily="18" charset="0"/>
              </a:rPr>
              <a:t>a cégek</a:t>
            </a:r>
            <a:r>
              <a:rPr lang="hu-HU" dirty="0">
                <a:solidFill>
                  <a:srgbClr val="693F40"/>
                </a:solidFill>
                <a:latin typeface="Palatino Linotype" panose="02040502050505030304" pitchFamily="18" charset="0"/>
              </a:rPr>
              <a:t> </a:t>
            </a:r>
            <a:r>
              <a:rPr lang="hu-HU" sz="1800" dirty="0">
                <a:solidFill>
                  <a:srgbClr val="693F40"/>
                </a:solidFill>
                <a:latin typeface="Palatino Linotype" panose="02040502050505030304" pitchFamily="18" charset="0"/>
              </a:rPr>
              <a:t>termék és szolgáltatás innovációs aktivitás</a:t>
            </a:r>
            <a:r>
              <a:rPr lang="hu-HU" sz="1800" dirty="0">
                <a:solidFill>
                  <a:srgbClr val="693F40"/>
                </a:solidFill>
                <a:latin typeface="Palatino Linotype" panose="02040502050505030304" pitchFamily="18" charset="0"/>
                <a:sym typeface="Wingdings" panose="05000000000000000000" pitchFamily="2" charset="2"/>
              </a:rPr>
              <a:t> enyhén megugrik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>
                <a:solidFill>
                  <a:srgbClr val="693F40"/>
                </a:solidFill>
                <a:latin typeface="Palatino Linotype" panose="02040502050505030304" pitchFamily="18" charset="0"/>
                <a:sym typeface="Wingdings" panose="05000000000000000000" pitchFamily="2" charset="2"/>
              </a:rPr>
              <a:t>a „megújulás” a formális utódlás lezárásáig tart</a:t>
            </a:r>
            <a:endParaRPr lang="hu-HU" sz="1800" dirty="0">
              <a:solidFill>
                <a:srgbClr val="693F40"/>
              </a:solidFill>
              <a:latin typeface="Palatino Linotype" panose="02040502050505030304" pitchFamily="18" charset="0"/>
            </a:endParaRPr>
          </a:p>
          <a:p>
            <a:endParaRPr lang="hu-HU" sz="1400" dirty="0">
              <a:solidFill>
                <a:srgbClr val="693F40"/>
              </a:solidFill>
              <a:latin typeface="Palatino Linotype" panose="02040502050505030304" pitchFamily="18" charset="0"/>
            </a:endParaRPr>
          </a:p>
          <a:p>
            <a:r>
              <a:rPr lang="hu-HU" b="1" dirty="0">
                <a:solidFill>
                  <a:srgbClr val="693F40"/>
                </a:solidFill>
                <a:latin typeface="Palatino Linotype" panose="02040502050505030304" pitchFamily="18" charset="0"/>
              </a:rPr>
              <a:t>Ahol történt már utódlás</a:t>
            </a:r>
          </a:p>
          <a:p>
            <a:endParaRPr lang="hu-HU" sz="700" b="1" dirty="0">
              <a:solidFill>
                <a:srgbClr val="693F40"/>
              </a:solidFill>
              <a:latin typeface="Palatino Linotype" panose="0204050205050503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>
                <a:solidFill>
                  <a:srgbClr val="693F40"/>
                </a:solidFill>
                <a:latin typeface="Palatino Linotype" panose="02040502050505030304" pitchFamily="18" charset="0"/>
              </a:rPr>
              <a:t>visszatekintve kiemelkedően sikeresnek értékelik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>
                <a:solidFill>
                  <a:srgbClr val="693F40"/>
                </a:solidFill>
                <a:latin typeface="Palatino Linotype" panose="02040502050505030304" pitchFamily="18" charset="0"/>
              </a:rPr>
              <a:t>második, vagy harmadik utódlási kimenetként is kivétel nélkül a családi tulajdonrész (és vezetés) hosszú távú fenntartását tervezik</a:t>
            </a:r>
          </a:p>
          <a:p>
            <a:endParaRPr lang="hu-HU" dirty="0">
              <a:solidFill>
                <a:srgbClr val="693F40"/>
              </a:solidFill>
              <a:latin typeface="Palatino Linotype" panose="02040502050505030304" pitchFamily="18" charset="0"/>
            </a:endParaRPr>
          </a:p>
          <a:p>
            <a:endParaRPr lang="hu-HU" dirty="0">
              <a:solidFill>
                <a:srgbClr val="693F4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2550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2. egyéni s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FC76B"/>
      </a:accent1>
      <a:accent2>
        <a:srgbClr val="D8D8D8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4575</TotalTime>
  <Words>668</Words>
  <Application>Microsoft Office PowerPoint</Application>
  <PresentationFormat>Szélesvásznú</PresentationFormat>
  <Paragraphs>107</Paragraphs>
  <Slides>11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Palatino Linotype</vt:lpstr>
      <vt:lpstr>Vollkorn</vt:lpstr>
      <vt:lpstr>Office-téma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Wieszt Attila</dc:creator>
  <cp:lastModifiedBy>Wieszt Attila</cp:lastModifiedBy>
  <cp:revision>71</cp:revision>
  <dcterms:created xsi:type="dcterms:W3CDTF">2022-01-31T10:38:50Z</dcterms:created>
  <dcterms:modified xsi:type="dcterms:W3CDTF">2022-02-03T14:57:31Z</dcterms:modified>
</cp:coreProperties>
</file>