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8" r:id="rId3"/>
    <p:sldId id="287" r:id="rId4"/>
    <p:sldId id="288" r:id="rId5"/>
    <p:sldId id="289" r:id="rId6"/>
    <p:sldId id="259" r:id="rId7"/>
    <p:sldId id="260" r:id="rId8"/>
    <p:sldId id="266" r:id="rId9"/>
    <p:sldId id="267" r:id="rId10"/>
    <p:sldId id="268" r:id="rId11"/>
    <p:sldId id="269" r:id="rId12"/>
    <p:sldId id="278" r:id="rId13"/>
    <p:sldId id="297" r:id="rId14"/>
    <p:sldId id="293" r:id="rId15"/>
    <p:sldId id="272" r:id="rId16"/>
    <p:sldId id="294" r:id="rId17"/>
    <p:sldId id="291" r:id="rId18"/>
    <p:sldId id="296" r:id="rId19"/>
    <p:sldId id="295" r:id="rId20"/>
    <p:sldId id="285" r:id="rId21"/>
    <p:sldId id="286" r:id="rId22"/>
  </p:sldIdLst>
  <p:sldSz cx="9144000" cy="5143500" type="screen16x9"/>
  <p:notesSz cx="6858000" cy="9144000"/>
  <p:embeddedFontLst>
    <p:embeddedFont>
      <p:font typeface="Rajdhani" panose="020B0604020202020204" charset="-18"/>
      <p:regular r:id="rId24"/>
      <p:bold r:id="rId25"/>
    </p:embeddedFont>
    <p:embeddedFont>
      <p:font typeface="Rajdhani Medium" panose="020B0604020202020204" charset="-18"/>
      <p:regular r:id="rId26"/>
      <p:bold r:id="rId27"/>
    </p:embeddedFont>
    <p:embeddedFont>
      <p:font typeface="Rajdhani SemiBold" panose="020B0604020202020204" charset="-18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04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428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rgely Szőllősi" initials="" lastIdx="14" clrIdx="0"/>
  <p:cmAuthor id="1" name="Cantinart VisualLab" initials="" lastIdx="6" clrIdx="1"/>
  <p:cmAuthor id="2" name="Gergely Szollosi" initials="GS" lastIdx="1" clrIdx="2">
    <p:extLst>
      <p:ext uri="{19B8F6BF-5375-455C-9EA6-DF929625EA0E}">
        <p15:presenceInfo xmlns:p15="http://schemas.microsoft.com/office/powerpoint/2012/main" userId="cf335c5e5644c7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9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30" d="100"/>
          <a:sy n="130" d="100"/>
        </p:scale>
        <p:origin x="516" y="324"/>
      </p:cViewPr>
      <p:guideLst>
        <p:guide orient="horz" pos="1704"/>
        <p:guide pos="2880"/>
        <p:guide orient="horz" pos="4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9-09T10:38:18.267" idx="6">
    <p:pos x="6000" y="0"/>
    <p:text>Elegáns lett! :-)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0588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599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476a228ec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476a228ec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1125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76a228ec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76a228ec4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1174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608e15663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608e15663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219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608e15663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608e15663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101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608e15663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608e15663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936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608c3b7b7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608c3b7b73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A vevői kapcsolatok mélyítését tényleg támogató funkciók.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0273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087bc29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087bc29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258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087bc29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087bc29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2425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087bc29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087bc29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935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087bc29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087bc29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4525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087bc29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087bc29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70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608e156633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608e156633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4465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6087bc29b0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6087bc29b0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26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087bc29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087bc29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504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087bc29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087bc29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770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087bc29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087bc29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398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6087bc29b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6087bc29b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0057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087bc29b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087bc29b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434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76a228e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76a228e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Az érdekelt felek bemutatását egy másik szektor szereplőin keresztül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Két külső és két belső szereplő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5812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76a228ec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76a228ec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3680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172074" y="1050225"/>
            <a:ext cx="5203637" cy="23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A SZŐLLŐSI CSALÁD ÉS AZ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6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AMSY JELÖLÉSTECHNIKA BEMUTATÁSA</a:t>
            </a:r>
            <a:endParaRPr sz="36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/>
              <a:t> </a:t>
            </a:r>
            <a:endParaRPr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2892875" y="3452175"/>
            <a:ext cx="4629600" cy="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rgbClr val="FFFFFF"/>
                </a:solidFill>
                <a:latin typeface="Rajdhani Medium"/>
                <a:ea typeface="Rajdhani Medium"/>
                <a:cs typeface="Rajdhani Medium"/>
                <a:sym typeface="Rajdhani Medium"/>
              </a:rPr>
              <a:t>FBN-H, Márciusi Klub</a:t>
            </a:r>
            <a:endParaRPr sz="1800" dirty="0">
              <a:solidFill>
                <a:srgbClr val="FFFFFF"/>
              </a:solidFill>
              <a:latin typeface="Rajdhani Medium"/>
              <a:ea typeface="Rajdhani Medium"/>
              <a:cs typeface="Rajdhani Medium"/>
              <a:sym typeface="Rajdhani Medium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7798125" y="4398425"/>
            <a:ext cx="1379400" cy="6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Budapest</a:t>
            </a:r>
            <a:r>
              <a:rPr lang="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 </a:t>
            </a:r>
            <a:endParaRPr dirty="0">
              <a:solidFill>
                <a:schemeClr val="accent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2020.03.05. </a:t>
            </a:r>
            <a:endParaRPr dirty="0">
              <a:solidFill>
                <a:schemeClr val="accent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7142725" y="105925"/>
            <a:ext cx="18516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Biztos pont a termelésben</a:t>
            </a:r>
            <a:endParaRPr sz="120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59" name="Google Shape;59;p13"/>
          <p:cNvSpPr/>
          <p:nvPr/>
        </p:nvSpPr>
        <p:spPr>
          <a:xfrm rot="5400000">
            <a:off x="7047825" y="231800"/>
            <a:ext cx="137700" cy="137700"/>
          </a:xfrm>
          <a:prstGeom prst="rtTriangle">
            <a:avLst/>
          </a:prstGeom>
          <a:solidFill>
            <a:srgbClr val="CB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ÉRDEKELT FELEK </a:t>
            </a: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ÉS </a:t>
            </a:r>
            <a:r>
              <a:rPr lang="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ELVÁRÁSAI</a:t>
            </a: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K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309" name="Google Shape;30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10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312" name="Google Shape;31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455" y="1511050"/>
            <a:ext cx="2021000" cy="2021000"/>
          </a:xfrm>
          <a:prstGeom prst="rect">
            <a:avLst/>
          </a:prstGeom>
          <a:noFill/>
          <a:ln>
            <a:noFill/>
          </a:ln>
          <a:effectLst>
            <a:reflection stA="16000" endPos="30000" fadeDir="5400012" sy="-100000" algn="bl" rotWithShape="0"/>
          </a:effectLst>
        </p:spPr>
      </p:pic>
      <p:pic>
        <p:nvPicPr>
          <p:cNvPr id="313" name="Google Shape;31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2917" y="1511050"/>
            <a:ext cx="2021000" cy="2021000"/>
          </a:xfrm>
          <a:prstGeom prst="rect">
            <a:avLst/>
          </a:prstGeom>
          <a:noFill/>
          <a:ln>
            <a:noFill/>
          </a:ln>
          <a:effectLst>
            <a:reflection stA="11000" endPos="30000" fadeDir="5400012" sy="-100000" algn="bl" rotWithShape="0"/>
          </a:effectLst>
        </p:spPr>
      </p:pic>
      <p:sp>
        <p:nvSpPr>
          <p:cNvPr id="314" name="Google Shape;314;p25"/>
          <p:cNvSpPr/>
          <p:nvPr/>
        </p:nvSpPr>
        <p:spPr>
          <a:xfrm>
            <a:off x="419500" y="1511000"/>
            <a:ext cx="2021100" cy="2021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reflection stA="16000" endPos="3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5"/>
          <p:cNvSpPr/>
          <p:nvPr/>
        </p:nvSpPr>
        <p:spPr>
          <a:xfrm>
            <a:off x="6681075" y="1511000"/>
            <a:ext cx="2021100" cy="2021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reflection stA="11000" endPos="3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5"/>
          <p:cNvSpPr txBox="1"/>
          <p:nvPr/>
        </p:nvSpPr>
        <p:spPr>
          <a:xfrm>
            <a:off x="6667900" y="1511000"/>
            <a:ext cx="2021100" cy="25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Céggel szembeni elvárás ugyanaz. Ezen túl teljes rálátása legyen az adott szakterületre és azon túl is. Motivált, jól teljesítő csapat, akivel </a:t>
            </a:r>
            <a:r>
              <a:rPr lang="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a terveknek megfelelő eredményeket hoz</a:t>
            </a:r>
            <a:r>
              <a:rPr lang="hu-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hatja és</a:t>
            </a:r>
            <a:r>
              <a:rPr lang="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 </a:t>
            </a:r>
            <a:r>
              <a:rPr lang="hu" dirty="0">
                <a:solidFill>
                  <a:srgbClr val="FF00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sikeres lehe</a:t>
            </a:r>
            <a:r>
              <a:rPr lang="hu-HU" dirty="0">
                <a:solidFill>
                  <a:srgbClr val="FF00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t</a:t>
            </a:r>
            <a:endParaRPr dirty="0">
              <a:solidFill>
                <a:srgbClr val="FF00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317" name="Google Shape;317;p25"/>
          <p:cNvSpPr txBox="1"/>
          <p:nvPr/>
        </p:nvSpPr>
        <p:spPr>
          <a:xfrm>
            <a:off x="435300" y="1511000"/>
            <a:ext cx="20211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Átlag feletti fizetés, jó munkakörülmények, családias légkör. </a:t>
            </a:r>
            <a:r>
              <a:rPr lang="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Cégünk tegyen meg mindent annak érdekében, hogy hatékonyan tudjon dolgozni és </a:t>
            </a:r>
            <a:endParaRPr dirty="0">
              <a:solidFill>
                <a:schemeClr val="accent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rgbClr val="FF000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sikeres lehessen</a:t>
            </a:r>
            <a:endParaRPr dirty="0">
              <a:solidFill>
                <a:srgbClr val="FF000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2" name="Google Shape;284;p23">
            <a:extLst>
              <a:ext uri="{FF2B5EF4-FFF2-40B4-BE49-F238E27FC236}">
                <a16:creationId xmlns:a16="http://schemas.microsoft.com/office/drawing/2014/main" id="{95BDA920-B233-446C-9A10-E822FFC9953E}"/>
              </a:ext>
            </a:extLst>
          </p:cNvPr>
          <p:cNvSpPr txBox="1"/>
          <p:nvPr/>
        </p:nvSpPr>
        <p:spPr>
          <a:xfrm>
            <a:off x="4907238" y="3836950"/>
            <a:ext cx="1526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VEZETŐ</a:t>
            </a: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INK</a:t>
            </a:r>
            <a:endParaRPr sz="18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5" name="Google Shape;283;p23">
            <a:extLst>
              <a:ext uri="{FF2B5EF4-FFF2-40B4-BE49-F238E27FC236}">
                <a16:creationId xmlns:a16="http://schemas.microsoft.com/office/drawing/2014/main" id="{91801C42-9DFA-4A7D-B519-200B8CC44A01}"/>
              </a:ext>
            </a:extLst>
          </p:cNvPr>
          <p:cNvSpPr txBox="1"/>
          <p:nvPr/>
        </p:nvSpPr>
        <p:spPr>
          <a:xfrm>
            <a:off x="2687738" y="3836950"/>
            <a:ext cx="1526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KOLLÉGÁINK</a:t>
            </a:r>
            <a:endParaRPr sz="18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6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A TULAJDONOS </a:t>
            </a:r>
            <a:r>
              <a:rPr lang="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ELVÁRÁSAI </a:t>
            </a: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ÉS A FELÉPÍTETT KERETRENDSZER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323" name="Google Shape;32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11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24" name="Google Shape;324;p26"/>
          <p:cNvSpPr/>
          <p:nvPr/>
        </p:nvSpPr>
        <p:spPr>
          <a:xfrm>
            <a:off x="419500" y="1511000"/>
            <a:ext cx="2021100" cy="2021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reflection stA="16000" endPos="3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6"/>
          <p:cNvSpPr/>
          <p:nvPr/>
        </p:nvSpPr>
        <p:spPr>
          <a:xfrm>
            <a:off x="6683700" y="1511000"/>
            <a:ext cx="2021100" cy="2021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reflection stA="14000" endPos="3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9475" y="1511000"/>
            <a:ext cx="2021100" cy="2021100"/>
          </a:xfrm>
          <a:prstGeom prst="rect">
            <a:avLst/>
          </a:prstGeom>
          <a:noFill/>
          <a:ln>
            <a:noFill/>
          </a:ln>
          <a:effectLst>
            <a:reflection stA="14000" endPos="30000" fadeDir="5400012" sy="-100000" algn="bl" rotWithShape="0"/>
          </a:effectLst>
        </p:spPr>
      </p:pic>
      <p:sp>
        <p:nvSpPr>
          <p:cNvPr id="328" name="Google Shape;328;p26"/>
          <p:cNvSpPr txBox="1"/>
          <p:nvPr/>
        </p:nvSpPr>
        <p:spPr>
          <a:xfrm>
            <a:off x="419500" y="1511000"/>
            <a:ext cx="2021100" cy="25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Kollégáink és csapataink</a:t>
            </a:r>
            <a:r>
              <a:rPr lang="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 aktívan, professzionálisan és folyamatosan fejlődve védj</a:t>
            </a:r>
            <a:r>
              <a:rPr lang="hu-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ék </a:t>
            </a:r>
            <a:r>
              <a:rPr lang="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és bővíts</a:t>
            </a:r>
            <a:r>
              <a:rPr lang="hu-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ék</a:t>
            </a:r>
            <a:r>
              <a:rPr lang="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 pozícióinkat a piacon. </a:t>
            </a:r>
            <a:r>
              <a:rPr lang="hu-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A következő generáció sikeresen vigye tovább a Céget.</a:t>
            </a:r>
            <a:endParaRPr dirty="0">
              <a:solidFill>
                <a:schemeClr val="accent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330" name="Google Shape;330;p26"/>
          <p:cNvSpPr txBox="1"/>
          <p:nvPr/>
        </p:nvSpPr>
        <p:spPr>
          <a:xfrm>
            <a:off x="6710575" y="1511000"/>
            <a:ext cx="1994226" cy="20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accent3"/>
                </a:solidFill>
                <a:latin typeface="Rajdhani SemiBold" panose="020B0604020202020204" charset="-18"/>
                <a:ea typeface="Rajdhani"/>
                <a:cs typeface="Rajdhani SemiBold" panose="020B0604020202020204" charset="-18"/>
                <a:sym typeface="Rajdhani"/>
              </a:rPr>
              <a:t>Szabályozott és digitalizált folyamatok teremtik meg az alapot az átlátható működéshez, a fenntartható növekedéshez, a siker megértéséhez és a megfelelő irányításhoz.</a:t>
            </a:r>
            <a:endParaRPr dirty="0">
              <a:solidFill>
                <a:schemeClr val="accent3"/>
              </a:solidFill>
              <a:latin typeface="Rajdhani SemiBold" panose="020B0604020202020204" charset="-18"/>
              <a:ea typeface="Rajdhani"/>
              <a:cs typeface="Rajdhani SemiBold" panose="020B0604020202020204" charset="-18"/>
              <a:sym typeface="Rajdhani"/>
            </a:endParaRPr>
          </a:p>
        </p:txBody>
      </p:sp>
      <p:pic>
        <p:nvPicPr>
          <p:cNvPr id="331" name="Google Shape;33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0600" y="1512051"/>
            <a:ext cx="2021100" cy="2021100"/>
          </a:xfrm>
          <a:prstGeom prst="rect">
            <a:avLst/>
          </a:prstGeom>
          <a:noFill/>
          <a:ln>
            <a:noFill/>
          </a:ln>
          <a:effectLst>
            <a:reflection stA="19000" endPos="30000" fadeDir="5400012" sy="-100000" algn="bl" rotWithShape="0"/>
          </a:effectLst>
        </p:spPr>
      </p:pic>
      <p:sp>
        <p:nvSpPr>
          <p:cNvPr id="12" name="Google Shape;284;p23">
            <a:extLst>
              <a:ext uri="{FF2B5EF4-FFF2-40B4-BE49-F238E27FC236}">
                <a16:creationId xmlns:a16="http://schemas.microsoft.com/office/drawing/2014/main" id="{8CB45E21-7039-407B-BF4B-07993ECCB0D1}"/>
              </a:ext>
            </a:extLst>
          </p:cNvPr>
          <p:cNvSpPr txBox="1"/>
          <p:nvPr/>
        </p:nvSpPr>
        <p:spPr>
          <a:xfrm>
            <a:off x="4805757" y="3836950"/>
            <a:ext cx="1773798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RENDSZEREINK</a:t>
            </a:r>
            <a:endParaRPr sz="18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5" name="Google Shape;283;p23">
            <a:extLst>
              <a:ext uri="{FF2B5EF4-FFF2-40B4-BE49-F238E27FC236}">
                <a16:creationId xmlns:a16="http://schemas.microsoft.com/office/drawing/2014/main" id="{30408122-55F5-4B95-BF2E-4110C635BF70}"/>
              </a:ext>
            </a:extLst>
          </p:cNvPr>
          <p:cNvSpPr txBox="1"/>
          <p:nvPr/>
        </p:nvSpPr>
        <p:spPr>
          <a:xfrm>
            <a:off x="2687738" y="3836950"/>
            <a:ext cx="1526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TULAJDONOS</a:t>
            </a:r>
            <a:endParaRPr sz="18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5025"/>
            <a:ext cx="9144000" cy="60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5"/>
          <p:cNvSpPr/>
          <p:nvPr/>
        </p:nvSpPr>
        <p:spPr>
          <a:xfrm>
            <a:off x="0" y="-344825"/>
            <a:ext cx="9144000" cy="5945400"/>
          </a:xfrm>
          <a:prstGeom prst="rect">
            <a:avLst/>
          </a:prstGeom>
          <a:solidFill>
            <a:srgbClr val="000000">
              <a:alpha val="564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5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CSAPATAINK – SZTENDERD ÜZLETÁG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498" name="Google Shape;498;p35"/>
          <p:cNvSpPr/>
          <p:nvPr/>
        </p:nvSpPr>
        <p:spPr>
          <a:xfrm flipH="1">
            <a:off x="8120100" y="4119600"/>
            <a:ext cx="1023900" cy="10239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12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09" name="Google Shape;509;p35"/>
          <p:cNvSpPr/>
          <p:nvPr/>
        </p:nvSpPr>
        <p:spPr>
          <a:xfrm rot="5400000">
            <a:off x="100" y="-344825"/>
            <a:ext cx="1023900" cy="1023900"/>
          </a:xfrm>
          <a:prstGeom prst="rtTriangle">
            <a:avLst/>
          </a:prstGeom>
          <a:solidFill>
            <a:srgbClr val="CB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775727AD-9BA2-4929-A4CA-59F42B248D66}"/>
              </a:ext>
            </a:extLst>
          </p:cNvPr>
          <p:cNvGrpSpPr/>
          <p:nvPr/>
        </p:nvGrpSpPr>
        <p:grpSpPr>
          <a:xfrm>
            <a:off x="606300" y="1474225"/>
            <a:ext cx="1395950" cy="492300"/>
            <a:chOff x="606300" y="1474225"/>
            <a:chExt cx="1395950" cy="492300"/>
          </a:xfrm>
        </p:grpSpPr>
        <p:sp>
          <p:nvSpPr>
            <p:cNvPr id="26" name="Google Shape;191;p21">
              <a:extLst>
                <a:ext uri="{FF2B5EF4-FFF2-40B4-BE49-F238E27FC236}">
                  <a16:creationId xmlns:a16="http://schemas.microsoft.com/office/drawing/2014/main" id="{5943C32D-D4FF-46E4-B12C-F34CB2660DD9}"/>
                </a:ext>
              </a:extLst>
            </p:cNvPr>
            <p:cNvSpPr txBox="1"/>
            <p:nvPr/>
          </p:nvSpPr>
          <p:spPr>
            <a:xfrm>
              <a:off x="837350" y="1474225"/>
              <a:ext cx="11649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dirty="0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Értékesítés</a:t>
              </a: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</p:txBody>
        </p:sp>
        <p:sp>
          <p:nvSpPr>
            <p:cNvPr id="27" name="Google Shape;192;p21">
              <a:extLst>
                <a:ext uri="{FF2B5EF4-FFF2-40B4-BE49-F238E27FC236}">
                  <a16:creationId xmlns:a16="http://schemas.microsoft.com/office/drawing/2014/main" id="{EB3F42D3-9092-4860-AAA4-484B096AD3C9}"/>
                </a:ext>
              </a:extLst>
            </p:cNvPr>
            <p:cNvSpPr/>
            <p:nvPr/>
          </p:nvSpPr>
          <p:spPr>
            <a:xfrm rot="5400000">
              <a:off x="606300" y="1539200"/>
              <a:ext cx="233400" cy="233400"/>
            </a:xfrm>
            <a:prstGeom prst="rtTriangle">
              <a:avLst/>
            </a:prstGeom>
            <a:solidFill>
              <a:srgbClr val="93F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8A84E658-6D74-42A8-81AE-8846A315C570}"/>
              </a:ext>
            </a:extLst>
          </p:cNvPr>
          <p:cNvGrpSpPr/>
          <p:nvPr/>
        </p:nvGrpSpPr>
        <p:grpSpPr>
          <a:xfrm>
            <a:off x="606300" y="2511250"/>
            <a:ext cx="1514887" cy="492300"/>
            <a:chOff x="606300" y="2511250"/>
            <a:chExt cx="1514887" cy="492300"/>
          </a:xfrm>
        </p:grpSpPr>
        <p:sp>
          <p:nvSpPr>
            <p:cNvPr id="29" name="Google Shape;194;p21">
              <a:extLst>
                <a:ext uri="{FF2B5EF4-FFF2-40B4-BE49-F238E27FC236}">
                  <a16:creationId xmlns:a16="http://schemas.microsoft.com/office/drawing/2014/main" id="{CFF3D302-6AAC-4143-8CDD-ECA9F84546FD}"/>
                </a:ext>
              </a:extLst>
            </p:cNvPr>
            <p:cNvSpPr txBox="1"/>
            <p:nvPr/>
          </p:nvSpPr>
          <p:spPr>
            <a:xfrm>
              <a:off x="782274" y="2511250"/>
              <a:ext cx="1338913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dirty="0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Vevőszolgálat</a:t>
              </a: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</p:txBody>
        </p:sp>
        <p:sp>
          <p:nvSpPr>
            <p:cNvPr id="30" name="Google Shape;195;p21">
              <a:extLst>
                <a:ext uri="{FF2B5EF4-FFF2-40B4-BE49-F238E27FC236}">
                  <a16:creationId xmlns:a16="http://schemas.microsoft.com/office/drawing/2014/main" id="{B7FAED3A-D106-451A-AEFD-7EF75B22BD83}"/>
                </a:ext>
              </a:extLst>
            </p:cNvPr>
            <p:cNvSpPr/>
            <p:nvPr/>
          </p:nvSpPr>
          <p:spPr>
            <a:xfrm rot="5400000">
              <a:off x="606300" y="2576225"/>
              <a:ext cx="233400" cy="233400"/>
            </a:xfrm>
            <a:prstGeom prst="rtTriangl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0B3BA0C0-1FBC-4AF6-A5BE-324A17768467}"/>
              </a:ext>
            </a:extLst>
          </p:cNvPr>
          <p:cNvGrpSpPr/>
          <p:nvPr/>
        </p:nvGrpSpPr>
        <p:grpSpPr>
          <a:xfrm>
            <a:off x="606300" y="2018950"/>
            <a:ext cx="1386675" cy="492300"/>
            <a:chOff x="606300" y="2018950"/>
            <a:chExt cx="1386675" cy="492300"/>
          </a:xfrm>
        </p:grpSpPr>
        <p:sp>
          <p:nvSpPr>
            <p:cNvPr id="28" name="Google Shape;193;p21">
              <a:extLst>
                <a:ext uri="{FF2B5EF4-FFF2-40B4-BE49-F238E27FC236}">
                  <a16:creationId xmlns:a16="http://schemas.microsoft.com/office/drawing/2014/main" id="{1A003673-D6EA-4A47-8B3A-DF0313C61BC0}"/>
                </a:ext>
              </a:extLst>
            </p:cNvPr>
            <p:cNvSpPr txBox="1"/>
            <p:nvPr/>
          </p:nvSpPr>
          <p:spPr>
            <a:xfrm>
              <a:off x="828075" y="2018950"/>
              <a:ext cx="11649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Szerviz</a:t>
              </a:r>
              <a:endParaRPr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</p:txBody>
        </p:sp>
        <p:sp>
          <p:nvSpPr>
            <p:cNvPr id="31" name="Google Shape;196;p21">
              <a:extLst>
                <a:ext uri="{FF2B5EF4-FFF2-40B4-BE49-F238E27FC236}">
                  <a16:creationId xmlns:a16="http://schemas.microsoft.com/office/drawing/2014/main" id="{B460B681-35C5-47D8-B995-955BE2266D25}"/>
                </a:ext>
              </a:extLst>
            </p:cNvPr>
            <p:cNvSpPr/>
            <p:nvPr/>
          </p:nvSpPr>
          <p:spPr>
            <a:xfrm rot="5400000">
              <a:off x="606300" y="2083925"/>
              <a:ext cx="233400" cy="233400"/>
            </a:xfrm>
            <a:prstGeom prst="rtTriangle">
              <a:avLst/>
            </a:prstGeom>
            <a:solidFill>
              <a:srgbClr val="4A9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" name="Google Shape;116;p18">
            <a:extLst>
              <a:ext uri="{FF2B5EF4-FFF2-40B4-BE49-F238E27FC236}">
                <a16:creationId xmlns:a16="http://schemas.microsoft.com/office/drawing/2014/main" id="{C8F455BA-F1E3-47A2-B7BC-F4AC05870DD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3074" y="864525"/>
            <a:ext cx="3297850" cy="3297825"/>
          </a:xfrm>
          <a:prstGeom prst="rect">
            <a:avLst/>
          </a:prstGeom>
          <a:noFill/>
          <a:ln>
            <a:noFill/>
          </a:ln>
          <a:effectLst>
            <a:outerShdw blurRad="442913" dist="219075" dir="5400000" algn="bl" rotWithShape="0">
              <a:srgbClr val="000000">
                <a:alpha val="44000"/>
              </a:srgbClr>
            </a:outerShdw>
          </a:effectLst>
        </p:spPr>
      </p:pic>
      <p:pic>
        <p:nvPicPr>
          <p:cNvPr id="43" name="Google Shape;126;p18">
            <a:extLst>
              <a:ext uri="{FF2B5EF4-FFF2-40B4-BE49-F238E27FC236}">
                <a16:creationId xmlns:a16="http://schemas.microsoft.com/office/drawing/2014/main" id="{F299FE87-5E62-4AAF-A566-468BFA52546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6150" y="1127587"/>
            <a:ext cx="2771676" cy="2771676"/>
          </a:xfrm>
          <a:prstGeom prst="rect">
            <a:avLst/>
          </a:prstGeom>
          <a:noFill/>
          <a:ln>
            <a:noFill/>
          </a:ln>
          <a:effectLst>
            <a:outerShdw blurRad="371475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4" name="Google Shape;127;p18">
            <a:extLst>
              <a:ext uri="{FF2B5EF4-FFF2-40B4-BE49-F238E27FC236}">
                <a16:creationId xmlns:a16="http://schemas.microsoft.com/office/drawing/2014/main" id="{54B09D89-DAB5-4E3F-AC05-297CD74D51C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3000" y="1189863"/>
            <a:ext cx="2683976" cy="2647101"/>
          </a:xfrm>
          <a:prstGeom prst="rect">
            <a:avLst/>
          </a:prstGeom>
          <a:noFill/>
          <a:ln>
            <a:noFill/>
          </a:ln>
          <a:effectLst>
            <a:outerShdw blurRad="4000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5" name="Google Shape;128;p18">
            <a:extLst>
              <a:ext uri="{FF2B5EF4-FFF2-40B4-BE49-F238E27FC236}">
                <a16:creationId xmlns:a16="http://schemas.microsoft.com/office/drawing/2014/main" id="{3FC43E8D-0491-4080-8B25-8E7083D46CF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95925" y="1858325"/>
            <a:ext cx="916325" cy="13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5025"/>
            <a:ext cx="9144000" cy="60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5"/>
          <p:cNvSpPr/>
          <p:nvPr/>
        </p:nvSpPr>
        <p:spPr>
          <a:xfrm>
            <a:off x="0" y="-344825"/>
            <a:ext cx="9144000" cy="5945400"/>
          </a:xfrm>
          <a:prstGeom prst="rect">
            <a:avLst/>
          </a:prstGeom>
          <a:solidFill>
            <a:srgbClr val="000000">
              <a:alpha val="564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5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KOLLÉGÁINK – SZTENDERD ÜZLETÁG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498" name="Google Shape;498;p35"/>
          <p:cNvSpPr/>
          <p:nvPr/>
        </p:nvSpPr>
        <p:spPr>
          <a:xfrm flipH="1">
            <a:off x="8120100" y="4119600"/>
            <a:ext cx="1023900" cy="10239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13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09" name="Google Shape;509;p35"/>
          <p:cNvSpPr/>
          <p:nvPr/>
        </p:nvSpPr>
        <p:spPr>
          <a:xfrm rot="5400000">
            <a:off x="100" y="-344825"/>
            <a:ext cx="1023900" cy="1023900"/>
          </a:xfrm>
          <a:prstGeom prst="rtTriangle">
            <a:avLst/>
          </a:prstGeom>
          <a:solidFill>
            <a:srgbClr val="CB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55;p20">
            <a:extLst>
              <a:ext uri="{FF2B5EF4-FFF2-40B4-BE49-F238E27FC236}">
                <a16:creationId xmlns:a16="http://schemas.microsoft.com/office/drawing/2014/main" id="{CD74B5D7-C504-4214-B504-724870094D9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3738" y="1245600"/>
            <a:ext cx="2576525" cy="2580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61;p20">
            <a:extLst>
              <a:ext uri="{FF2B5EF4-FFF2-40B4-BE49-F238E27FC236}">
                <a16:creationId xmlns:a16="http://schemas.microsoft.com/office/drawing/2014/main" id="{DAE0F2B6-D0CF-4584-B095-EDECBE349CB5}"/>
              </a:ext>
            </a:extLst>
          </p:cNvPr>
          <p:cNvCxnSpPr>
            <a:cxnSpLocks/>
          </p:cNvCxnSpPr>
          <p:nvPr/>
        </p:nvCxnSpPr>
        <p:spPr>
          <a:xfrm flipH="1">
            <a:off x="5838035" y="2131359"/>
            <a:ext cx="650171" cy="133741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0" name="Google Shape;167;p20">
            <a:extLst>
              <a:ext uri="{FF2B5EF4-FFF2-40B4-BE49-F238E27FC236}">
                <a16:creationId xmlns:a16="http://schemas.microsoft.com/office/drawing/2014/main" id="{9694EC8F-CF94-451C-84B2-2C18BABAAFF9}"/>
              </a:ext>
            </a:extLst>
          </p:cNvPr>
          <p:cNvCxnSpPr>
            <a:cxnSpLocks/>
          </p:cNvCxnSpPr>
          <p:nvPr/>
        </p:nvCxnSpPr>
        <p:spPr>
          <a:xfrm>
            <a:off x="2573052" y="2123746"/>
            <a:ext cx="710685" cy="140113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" name="Google Shape;168;p20">
            <a:extLst>
              <a:ext uri="{FF2B5EF4-FFF2-40B4-BE49-F238E27FC236}">
                <a16:creationId xmlns:a16="http://schemas.microsoft.com/office/drawing/2014/main" id="{703CAAB6-E961-48E1-B9C7-6454D82A1E66}"/>
              </a:ext>
            </a:extLst>
          </p:cNvPr>
          <p:cNvCxnSpPr>
            <a:cxnSpLocks/>
          </p:cNvCxnSpPr>
          <p:nvPr/>
        </p:nvCxnSpPr>
        <p:spPr>
          <a:xfrm flipV="1">
            <a:off x="4548989" y="3834448"/>
            <a:ext cx="20999" cy="745153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2" name="Google Shape;266;p22">
            <a:extLst>
              <a:ext uri="{FF2B5EF4-FFF2-40B4-BE49-F238E27FC236}">
                <a16:creationId xmlns:a16="http://schemas.microsoft.com/office/drawing/2014/main" id="{DDF4C691-BFEC-4B51-9EAF-C4ABCF227D54}"/>
              </a:ext>
            </a:extLst>
          </p:cNvPr>
          <p:cNvSpPr/>
          <p:nvPr/>
        </p:nvSpPr>
        <p:spPr>
          <a:xfrm>
            <a:off x="2086130" y="1727824"/>
            <a:ext cx="900000" cy="9000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67;p22">
            <a:extLst>
              <a:ext uri="{FF2B5EF4-FFF2-40B4-BE49-F238E27FC236}">
                <a16:creationId xmlns:a16="http://schemas.microsoft.com/office/drawing/2014/main" id="{155F823C-2764-4C90-8032-B207BC1952FD}"/>
              </a:ext>
            </a:extLst>
          </p:cNvPr>
          <p:cNvSpPr txBox="1"/>
          <p:nvPr/>
        </p:nvSpPr>
        <p:spPr>
          <a:xfrm>
            <a:off x="2109639" y="1900253"/>
            <a:ext cx="9000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chemeClr val="accent3"/>
                </a:solidFill>
                <a:latin typeface="Rajdhani"/>
                <a:ea typeface="Rajdhani"/>
                <a:cs typeface="Rajdhani"/>
                <a:sym typeface="Rajdhani"/>
              </a:rPr>
              <a:t>6 FŐ</a:t>
            </a:r>
            <a:endParaRPr sz="2400" b="1" dirty="0">
              <a:solidFill>
                <a:schemeClr val="accent3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4" name="Google Shape;208;p21">
            <a:extLst>
              <a:ext uri="{FF2B5EF4-FFF2-40B4-BE49-F238E27FC236}">
                <a16:creationId xmlns:a16="http://schemas.microsoft.com/office/drawing/2014/main" id="{3ED3B1D8-4151-4C83-9787-138632ACC251}"/>
              </a:ext>
            </a:extLst>
          </p:cNvPr>
          <p:cNvSpPr/>
          <p:nvPr/>
        </p:nvSpPr>
        <p:spPr>
          <a:xfrm>
            <a:off x="6157870" y="1727824"/>
            <a:ext cx="900000" cy="9000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rgbClr val="93FF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09;p21">
            <a:extLst>
              <a:ext uri="{FF2B5EF4-FFF2-40B4-BE49-F238E27FC236}">
                <a16:creationId xmlns:a16="http://schemas.microsoft.com/office/drawing/2014/main" id="{D0F5866C-77AE-40E8-AC97-3E408EB57D05}"/>
              </a:ext>
            </a:extLst>
          </p:cNvPr>
          <p:cNvSpPr txBox="1"/>
          <p:nvPr/>
        </p:nvSpPr>
        <p:spPr>
          <a:xfrm>
            <a:off x="6157870" y="1884274"/>
            <a:ext cx="9192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7 FŐ</a:t>
            </a:r>
            <a:endParaRPr sz="24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6" name="Google Shape;191;p21">
            <a:extLst>
              <a:ext uri="{FF2B5EF4-FFF2-40B4-BE49-F238E27FC236}">
                <a16:creationId xmlns:a16="http://schemas.microsoft.com/office/drawing/2014/main" id="{5943C32D-D4FF-46E4-B12C-F34CB2660DD9}"/>
              </a:ext>
            </a:extLst>
          </p:cNvPr>
          <p:cNvSpPr txBox="1"/>
          <p:nvPr/>
        </p:nvSpPr>
        <p:spPr>
          <a:xfrm>
            <a:off x="837350" y="1474225"/>
            <a:ext cx="11649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Értékesítés</a:t>
            </a:r>
            <a:endParaRPr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7" name="Google Shape;192;p21">
            <a:extLst>
              <a:ext uri="{FF2B5EF4-FFF2-40B4-BE49-F238E27FC236}">
                <a16:creationId xmlns:a16="http://schemas.microsoft.com/office/drawing/2014/main" id="{EB3F42D3-9092-4860-AAA4-484B096AD3C9}"/>
              </a:ext>
            </a:extLst>
          </p:cNvPr>
          <p:cNvSpPr/>
          <p:nvPr/>
        </p:nvSpPr>
        <p:spPr>
          <a:xfrm rot="5400000">
            <a:off x="606300" y="1539200"/>
            <a:ext cx="233400" cy="233400"/>
          </a:xfrm>
          <a:prstGeom prst="rtTriangle">
            <a:avLst/>
          </a:prstGeom>
          <a:solidFill>
            <a:srgbClr val="93FF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93;p21">
            <a:extLst>
              <a:ext uri="{FF2B5EF4-FFF2-40B4-BE49-F238E27FC236}">
                <a16:creationId xmlns:a16="http://schemas.microsoft.com/office/drawing/2014/main" id="{1A003673-D6EA-4A47-8B3A-DF0313C61BC0}"/>
              </a:ext>
            </a:extLst>
          </p:cNvPr>
          <p:cNvSpPr txBox="1"/>
          <p:nvPr/>
        </p:nvSpPr>
        <p:spPr>
          <a:xfrm>
            <a:off x="828075" y="2018950"/>
            <a:ext cx="11649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Szerviz</a:t>
            </a:r>
            <a:endParaRPr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9" name="Google Shape;194;p21">
            <a:extLst>
              <a:ext uri="{FF2B5EF4-FFF2-40B4-BE49-F238E27FC236}">
                <a16:creationId xmlns:a16="http://schemas.microsoft.com/office/drawing/2014/main" id="{CFF3D302-6AAC-4143-8CDD-ECA9F84546FD}"/>
              </a:ext>
            </a:extLst>
          </p:cNvPr>
          <p:cNvSpPr txBox="1"/>
          <p:nvPr/>
        </p:nvSpPr>
        <p:spPr>
          <a:xfrm>
            <a:off x="782274" y="2511250"/>
            <a:ext cx="1338913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Vevőszolgálat</a:t>
            </a:r>
            <a:endParaRPr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30" name="Google Shape;195;p21">
            <a:extLst>
              <a:ext uri="{FF2B5EF4-FFF2-40B4-BE49-F238E27FC236}">
                <a16:creationId xmlns:a16="http://schemas.microsoft.com/office/drawing/2014/main" id="{B7FAED3A-D106-451A-AEFD-7EF75B22BD83}"/>
              </a:ext>
            </a:extLst>
          </p:cNvPr>
          <p:cNvSpPr/>
          <p:nvPr/>
        </p:nvSpPr>
        <p:spPr>
          <a:xfrm rot="5400000">
            <a:off x="606300" y="2576225"/>
            <a:ext cx="233400" cy="2334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96;p21">
            <a:extLst>
              <a:ext uri="{FF2B5EF4-FFF2-40B4-BE49-F238E27FC236}">
                <a16:creationId xmlns:a16="http://schemas.microsoft.com/office/drawing/2014/main" id="{B460B681-35C5-47D8-B995-955BE2266D25}"/>
              </a:ext>
            </a:extLst>
          </p:cNvPr>
          <p:cNvSpPr/>
          <p:nvPr/>
        </p:nvSpPr>
        <p:spPr>
          <a:xfrm rot="5400000">
            <a:off x="606300" y="2083925"/>
            <a:ext cx="233400" cy="233400"/>
          </a:xfrm>
          <a:prstGeom prst="rtTriangle">
            <a:avLst/>
          </a:prstGeom>
          <a:solidFill>
            <a:srgbClr val="4A9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11;p21">
            <a:extLst>
              <a:ext uri="{FF2B5EF4-FFF2-40B4-BE49-F238E27FC236}">
                <a16:creationId xmlns:a16="http://schemas.microsoft.com/office/drawing/2014/main" id="{0DFDAB32-ED32-40CC-B6B7-74CF268EEC99}"/>
              </a:ext>
            </a:extLst>
          </p:cNvPr>
          <p:cNvSpPr/>
          <p:nvPr/>
        </p:nvSpPr>
        <p:spPr>
          <a:xfrm>
            <a:off x="4122000" y="4098134"/>
            <a:ext cx="900000" cy="900000"/>
          </a:xfrm>
          <a:prstGeom prst="ellipse">
            <a:avLst/>
          </a:prstGeom>
          <a:solidFill>
            <a:srgbClr val="4A9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12;p21">
            <a:extLst>
              <a:ext uri="{FF2B5EF4-FFF2-40B4-BE49-F238E27FC236}">
                <a16:creationId xmlns:a16="http://schemas.microsoft.com/office/drawing/2014/main" id="{BDA76088-BE67-4E41-9A01-0AB6D08108FC}"/>
              </a:ext>
            </a:extLst>
          </p:cNvPr>
          <p:cNvSpPr txBox="1"/>
          <p:nvPr/>
        </p:nvSpPr>
        <p:spPr>
          <a:xfrm>
            <a:off x="4174650" y="4278382"/>
            <a:ext cx="84735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15 FŐ</a:t>
            </a:r>
            <a:endParaRPr sz="24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pic>
        <p:nvPicPr>
          <p:cNvPr id="37" name="Google Shape;141;p19">
            <a:extLst>
              <a:ext uri="{FF2B5EF4-FFF2-40B4-BE49-F238E27FC236}">
                <a16:creationId xmlns:a16="http://schemas.microsoft.com/office/drawing/2014/main" id="{4BFC9A39-2450-4D27-84F4-EB47D1EC77F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5925" y="1858325"/>
            <a:ext cx="916325" cy="13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196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475025"/>
            <a:ext cx="9144000" cy="6093549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5"/>
          <p:cNvSpPr/>
          <p:nvPr/>
        </p:nvSpPr>
        <p:spPr>
          <a:xfrm>
            <a:off x="0" y="-344825"/>
            <a:ext cx="9144000" cy="5945400"/>
          </a:xfrm>
          <a:prstGeom prst="rect">
            <a:avLst/>
          </a:prstGeom>
          <a:solidFill>
            <a:srgbClr val="000000">
              <a:alpha val="564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5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KOLLÉGÁINK – GÉP- ÉS RENDSZERÉPÍTŐ ÜZLETÁG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498" name="Google Shape;498;p35"/>
          <p:cNvSpPr/>
          <p:nvPr/>
        </p:nvSpPr>
        <p:spPr>
          <a:xfrm flipH="1">
            <a:off x="8120100" y="4119600"/>
            <a:ext cx="1023900" cy="10239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14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509" name="Google Shape;509;p35"/>
          <p:cNvSpPr/>
          <p:nvPr/>
        </p:nvSpPr>
        <p:spPr>
          <a:xfrm rot="5400000">
            <a:off x="100" y="-344825"/>
            <a:ext cx="1023900" cy="1023900"/>
          </a:xfrm>
          <a:prstGeom prst="rtTriangle">
            <a:avLst/>
          </a:prstGeom>
          <a:solidFill>
            <a:srgbClr val="CB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" name="Google Shape;168;p20">
            <a:extLst>
              <a:ext uri="{FF2B5EF4-FFF2-40B4-BE49-F238E27FC236}">
                <a16:creationId xmlns:a16="http://schemas.microsoft.com/office/drawing/2014/main" id="{703CAAB6-E961-48E1-B9C7-6454D82A1E66}"/>
              </a:ext>
            </a:extLst>
          </p:cNvPr>
          <p:cNvCxnSpPr>
            <a:cxnSpLocks/>
          </p:cNvCxnSpPr>
          <p:nvPr/>
        </p:nvCxnSpPr>
        <p:spPr>
          <a:xfrm flipV="1">
            <a:off x="4548989" y="3834448"/>
            <a:ext cx="20999" cy="745153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6" name="Google Shape;191;p21">
            <a:extLst>
              <a:ext uri="{FF2B5EF4-FFF2-40B4-BE49-F238E27FC236}">
                <a16:creationId xmlns:a16="http://schemas.microsoft.com/office/drawing/2014/main" id="{5943C32D-D4FF-46E4-B12C-F34CB2660DD9}"/>
              </a:ext>
            </a:extLst>
          </p:cNvPr>
          <p:cNvSpPr txBox="1"/>
          <p:nvPr/>
        </p:nvSpPr>
        <p:spPr>
          <a:xfrm>
            <a:off x="837350" y="1474225"/>
            <a:ext cx="1735702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Gyártás és Fejlesztés</a:t>
            </a:r>
            <a:endParaRPr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7" name="Google Shape;192;p21">
            <a:extLst>
              <a:ext uri="{FF2B5EF4-FFF2-40B4-BE49-F238E27FC236}">
                <a16:creationId xmlns:a16="http://schemas.microsoft.com/office/drawing/2014/main" id="{EB3F42D3-9092-4860-AAA4-484B096AD3C9}"/>
              </a:ext>
            </a:extLst>
          </p:cNvPr>
          <p:cNvSpPr/>
          <p:nvPr/>
        </p:nvSpPr>
        <p:spPr>
          <a:xfrm rot="5400000">
            <a:off x="606300" y="1539200"/>
            <a:ext cx="233400" cy="233400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211;p21">
            <a:extLst>
              <a:ext uri="{FF2B5EF4-FFF2-40B4-BE49-F238E27FC236}">
                <a16:creationId xmlns:a16="http://schemas.microsoft.com/office/drawing/2014/main" id="{0DFDAB32-ED32-40CC-B6B7-74CF268EEC99}"/>
              </a:ext>
            </a:extLst>
          </p:cNvPr>
          <p:cNvSpPr/>
          <p:nvPr/>
        </p:nvSpPr>
        <p:spPr>
          <a:xfrm>
            <a:off x="4122000" y="4098134"/>
            <a:ext cx="900000" cy="900000"/>
          </a:xfrm>
          <a:prstGeom prst="ellipse">
            <a:avLst/>
          </a:prstGeom>
          <a:solidFill>
            <a:srgbClr val="7890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12;p21">
            <a:extLst>
              <a:ext uri="{FF2B5EF4-FFF2-40B4-BE49-F238E27FC236}">
                <a16:creationId xmlns:a16="http://schemas.microsoft.com/office/drawing/2014/main" id="{BDA76088-BE67-4E41-9A01-0AB6D08108FC}"/>
              </a:ext>
            </a:extLst>
          </p:cNvPr>
          <p:cNvSpPr txBox="1"/>
          <p:nvPr/>
        </p:nvSpPr>
        <p:spPr>
          <a:xfrm>
            <a:off x="4174650" y="4278382"/>
            <a:ext cx="84735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7 FŐ</a:t>
            </a:r>
            <a:endParaRPr sz="24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38" name="Google Shape;211;p21">
            <a:extLst>
              <a:ext uri="{FF2B5EF4-FFF2-40B4-BE49-F238E27FC236}">
                <a16:creationId xmlns:a16="http://schemas.microsoft.com/office/drawing/2014/main" id="{E95136AB-4D17-4202-89FE-5CEE9870054F}"/>
              </a:ext>
            </a:extLst>
          </p:cNvPr>
          <p:cNvSpPr/>
          <p:nvPr/>
        </p:nvSpPr>
        <p:spPr>
          <a:xfrm>
            <a:off x="3275787" y="1245600"/>
            <a:ext cx="2598754" cy="257089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83;p15">
            <a:extLst>
              <a:ext uri="{FF2B5EF4-FFF2-40B4-BE49-F238E27FC236}">
                <a16:creationId xmlns:a16="http://schemas.microsoft.com/office/drawing/2014/main" id="{CDBA47E5-E1FD-4AC3-99D6-45062FDCD55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6826" y="2060824"/>
            <a:ext cx="1028863" cy="82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286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344826"/>
            <a:ext cx="9144000" cy="610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9"/>
          <p:cNvSpPr/>
          <p:nvPr/>
        </p:nvSpPr>
        <p:spPr>
          <a:xfrm>
            <a:off x="0" y="-344825"/>
            <a:ext cx="9144000" cy="5945400"/>
          </a:xfrm>
          <a:prstGeom prst="rect">
            <a:avLst/>
          </a:prstGeom>
          <a:solidFill>
            <a:srgbClr val="000000">
              <a:alpha val="564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9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34593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FOLYAMATO</a:t>
            </a: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K ÉS</a:t>
            </a:r>
            <a:r>
              <a:rPr lang="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 RENDSZEREK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376" name="Google Shape;376;p29"/>
          <p:cNvSpPr/>
          <p:nvPr/>
        </p:nvSpPr>
        <p:spPr>
          <a:xfrm flipH="1">
            <a:off x="8120100" y="4119600"/>
            <a:ext cx="1023900" cy="10239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15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88" name="Google Shape;388;p29"/>
          <p:cNvSpPr/>
          <p:nvPr/>
        </p:nvSpPr>
        <p:spPr>
          <a:xfrm rot="5400000">
            <a:off x="100" y="-344825"/>
            <a:ext cx="1023900" cy="1023900"/>
          </a:xfrm>
          <a:prstGeom prst="rtTriangle">
            <a:avLst/>
          </a:prstGeom>
          <a:solidFill>
            <a:srgbClr val="CB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233;p22">
            <a:extLst>
              <a:ext uri="{FF2B5EF4-FFF2-40B4-BE49-F238E27FC236}">
                <a16:creationId xmlns:a16="http://schemas.microsoft.com/office/drawing/2014/main" id="{7299C58A-5749-4413-9292-074F58CB841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300" y="3378725"/>
            <a:ext cx="1114875" cy="10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34;p22">
            <a:extLst>
              <a:ext uri="{FF2B5EF4-FFF2-40B4-BE49-F238E27FC236}">
                <a16:creationId xmlns:a16="http://schemas.microsoft.com/office/drawing/2014/main" id="{2D608F8C-B0FA-4A12-8FCC-54C30FEEF3D9}"/>
              </a:ext>
            </a:extLst>
          </p:cNvPr>
          <p:cNvSpPr txBox="1"/>
          <p:nvPr/>
        </p:nvSpPr>
        <p:spPr>
          <a:xfrm>
            <a:off x="837350" y="1474225"/>
            <a:ext cx="11649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Értékesítés</a:t>
            </a:r>
            <a:endParaRPr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0" name="Google Shape;235;p22">
            <a:extLst>
              <a:ext uri="{FF2B5EF4-FFF2-40B4-BE49-F238E27FC236}">
                <a16:creationId xmlns:a16="http://schemas.microsoft.com/office/drawing/2014/main" id="{A6AE6B34-D651-4F44-AED5-720E14584C1A}"/>
              </a:ext>
            </a:extLst>
          </p:cNvPr>
          <p:cNvSpPr/>
          <p:nvPr/>
        </p:nvSpPr>
        <p:spPr>
          <a:xfrm rot="5400000">
            <a:off x="606300" y="1539200"/>
            <a:ext cx="233400" cy="233400"/>
          </a:xfrm>
          <a:prstGeom prst="rtTriangle">
            <a:avLst/>
          </a:prstGeom>
          <a:solidFill>
            <a:srgbClr val="93FF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36;p22">
            <a:extLst>
              <a:ext uri="{FF2B5EF4-FFF2-40B4-BE49-F238E27FC236}">
                <a16:creationId xmlns:a16="http://schemas.microsoft.com/office/drawing/2014/main" id="{7D3154FA-DBB3-447B-95B1-67AF59C4A8B6}"/>
              </a:ext>
            </a:extLst>
          </p:cNvPr>
          <p:cNvSpPr txBox="1"/>
          <p:nvPr/>
        </p:nvSpPr>
        <p:spPr>
          <a:xfrm>
            <a:off x="828075" y="2018950"/>
            <a:ext cx="11649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Szerviz</a:t>
            </a:r>
            <a:endParaRPr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2" name="Google Shape;237;p22">
            <a:extLst>
              <a:ext uri="{FF2B5EF4-FFF2-40B4-BE49-F238E27FC236}">
                <a16:creationId xmlns:a16="http://schemas.microsoft.com/office/drawing/2014/main" id="{ABAA09B4-E832-41C8-8705-64D7C4968B9A}"/>
              </a:ext>
            </a:extLst>
          </p:cNvPr>
          <p:cNvSpPr txBox="1"/>
          <p:nvPr/>
        </p:nvSpPr>
        <p:spPr>
          <a:xfrm>
            <a:off x="782275" y="2511250"/>
            <a:ext cx="1404334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Vevőszolgálat</a:t>
            </a:r>
            <a:endParaRPr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3" name="Google Shape;238;p22">
            <a:extLst>
              <a:ext uri="{FF2B5EF4-FFF2-40B4-BE49-F238E27FC236}">
                <a16:creationId xmlns:a16="http://schemas.microsoft.com/office/drawing/2014/main" id="{C5B9F02B-4EEF-4B53-A7FB-2BB614C00861}"/>
              </a:ext>
            </a:extLst>
          </p:cNvPr>
          <p:cNvSpPr/>
          <p:nvPr/>
        </p:nvSpPr>
        <p:spPr>
          <a:xfrm rot="5400000">
            <a:off x="606300" y="2576225"/>
            <a:ext cx="233400" cy="233400"/>
          </a:xfrm>
          <a:prstGeom prst="rtTriangl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39;p22">
            <a:extLst>
              <a:ext uri="{FF2B5EF4-FFF2-40B4-BE49-F238E27FC236}">
                <a16:creationId xmlns:a16="http://schemas.microsoft.com/office/drawing/2014/main" id="{C0D0C497-9F43-4567-B70F-14B99B20D6B2}"/>
              </a:ext>
            </a:extLst>
          </p:cNvPr>
          <p:cNvSpPr/>
          <p:nvPr/>
        </p:nvSpPr>
        <p:spPr>
          <a:xfrm rot="5400000">
            <a:off x="606300" y="2083925"/>
            <a:ext cx="233400" cy="233400"/>
          </a:xfrm>
          <a:prstGeom prst="rtTriangle">
            <a:avLst/>
          </a:prstGeom>
          <a:solidFill>
            <a:srgbClr val="4A9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45;p22">
            <a:extLst>
              <a:ext uri="{FF2B5EF4-FFF2-40B4-BE49-F238E27FC236}">
                <a16:creationId xmlns:a16="http://schemas.microsoft.com/office/drawing/2014/main" id="{500B0417-963E-482E-B98B-99C19B797824}"/>
              </a:ext>
            </a:extLst>
          </p:cNvPr>
          <p:cNvSpPr/>
          <p:nvPr/>
        </p:nvSpPr>
        <p:spPr>
          <a:xfrm>
            <a:off x="3880575" y="569075"/>
            <a:ext cx="4012200" cy="40122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 </a:t>
            </a:r>
            <a:endParaRPr/>
          </a:p>
        </p:txBody>
      </p:sp>
      <p:cxnSp>
        <p:nvCxnSpPr>
          <p:cNvPr id="26" name="Google Shape;246;p22">
            <a:extLst>
              <a:ext uri="{FF2B5EF4-FFF2-40B4-BE49-F238E27FC236}">
                <a16:creationId xmlns:a16="http://schemas.microsoft.com/office/drawing/2014/main" id="{1B68A7AB-D1BB-44A6-B9CA-B6392F3C1ADC}"/>
              </a:ext>
            </a:extLst>
          </p:cNvPr>
          <p:cNvCxnSpPr/>
          <p:nvPr/>
        </p:nvCxnSpPr>
        <p:spPr>
          <a:xfrm>
            <a:off x="5229225" y="1221575"/>
            <a:ext cx="230100" cy="4791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" name="Google Shape;247;p22">
            <a:extLst>
              <a:ext uri="{FF2B5EF4-FFF2-40B4-BE49-F238E27FC236}">
                <a16:creationId xmlns:a16="http://schemas.microsoft.com/office/drawing/2014/main" id="{60D3A319-190A-4A08-ADDF-B5AB3F9647AE}"/>
              </a:ext>
            </a:extLst>
          </p:cNvPr>
          <p:cNvCxnSpPr/>
          <p:nvPr/>
        </p:nvCxnSpPr>
        <p:spPr>
          <a:xfrm>
            <a:off x="4536275" y="1905000"/>
            <a:ext cx="457800" cy="267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8" name="Google Shape;248;p22">
            <a:extLst>
              <a:ext uri="{FF2B5EF4-FFF2-40B4-BE49-F238E27FC236}">
                <a16:creationId xmlns:a16="http://schemas.microsoft.com/office/drawing/2014/main" id="{C44ADB48-52B3-40DC-A3D8-F36B065BE35B}"/>
              </a:ext>
            </a:extLst>
          </p:cNvPr>
          <p:cNvCxnSpPr/>
          <p:nvPr/>
        </p:nvCxnSpPr>
        <p:spPr>
          <a:xfrm rot="10800000" flipH="1">
            <a:off x="4383987" y="2575175"/>
            <a:ext cx="504300" cy="1527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9" name="Google Shape;249;p22">
            <a:extLst>
              <a:ext uri="{FF2B5EF4-FFF2-40B4-BE49-F238E27FC236}">
                <a16:creationId xmlns:a16="http://schemas.microsoft.com/office/drawing/2014/main" id="{8EF70C9E-EF1F-4C6F-84B8-8776A18CB39A}"/>
              </a:ext>
            </a:extLst>
          </p:cNvPr>
          <p:cNvCxnSpPr/>
          <p:nvPr/>
        </p:nvCxnSpPr>
        <p:spPr>
          <a:xfrm rot="10800000" flipH="1">
            <a:off x="4888700" y="3389400"/>
            <a:ext cx="430500" cy="369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0" name="Google Shape;250;p22">
            <a:extLst>
              <a:ext uri="{FF2B5EF4-FFF2-40B4-BE49-F238E27FC236}">
                <a16:creationId xmlns:a16="http://schemas.microsoft.com/office/drawing/2014/main" id="{63DDFE1D-BAF4-46A4-A528-1B1788781D87}"/>
              </a:ext>
            </a:extLst>
          </p:cNvPr>
          <p:cNvCxnSpPr/>
          <p:nvPr/>
        </p:nvCxnSpPr>
        <p:spPr>
          <a:xfrm rot="10800000" flipH="1">
            <a:off x="5883377" y="3574900"/>
            <a:ext cx="19500" cy="499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" name="Google Shape;251;p22">
            <a:extLst>
              <a:ext uri="{FF2B5EF4-FFF2-40B4-BE49-F238E27FC236}">
                <a16:creationId xmlns:a16="http://schemas.microsoft.com/office/drawing/2014/main" id="{65FEA977-C1E8-4D6A-9678-9136C9E48E63}"/>
              </a:ext>
            </a:extLst>
          </p:cNvPr>
          <p:cNvCxnSpPr/>
          <p:nvPr/>
        </p:nvCxnSpPr>
        <p:spPr>
          <a:xfrm rot="10800000">
            <a:off x="6550700" y="3312900"/>
            <a:ext cx="357300" cy="4209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2" name="Google Shape;252;p22">
            <a:extLst>
              <a:ext uri="{FF2B5EF4-FFF2-40B4-BE49-F238E27FC236}">
                <a16:creationId xmlns:a16="http://schemas.microsoft.com/office/drawing/2014/main" id="{B3D0FD6C-3078-43D4-B77A-0C6F0D851D64}"/>
              </a:ext>
            </a:extLst>
          </p:cNvPr>
          <p:cNvCxnSpPr/>
          <p:nvPr/>
        </p:nvCxnSpPr>
        <p:spPr>
          <a:xfrm flipH="1">
            <a:off x="6755600" y="1915900"/>
            <a:ext cx="497700" cy="207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33" name="Google Shape;253;p22">
            <a:extLst>
              <a:ext uri="{FF2B5EF4-FFF2-40B4-BE49-F238E27FC236}">
                <a16:creationId xmlns:a16="http://schemas.microsoft.com/office/drawing/2014/main" id="{EC35BE8D-933E-4A4C-9BB4-9E474BFC4C6D}"/>
              </a:ext>
            </a:extLst>
          </p:cNvPr>
          <p:cNvGrpSpPr/>
          <p:nvPr/>
        </p:nvGrpSpPr>
        <p:grpSpPr>
          <a:xfrm>
            <a:off x="4888287" y="1575300"/>
            <a:ext cx="1996776" cy="1999750"/>
            <a:chOff x="4739812" y="1757525"/>
            <a:chExt cx="1996776" cy="1999750"/>
          </a:xfrm>
        </p:grpSpPr>
        <p:pic>
          <p:nvPicPr>
            <p:cNvPr id="34" name="Google Shape;254;p22">
              <a:extLst>
                <a:ext uri="{FF2B5EF4-FFF2-40B4-BE49-F238E27FC236}">
                  <a16:creationId xmlns:a16="http://schemas.microsoft.com/office/drawing/2014/main" id="{DE0B8250-D412-4487-B3F9-9A88626BE9E7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739812" y="1757525"/>
              <a:ext cx="1996776" cy="199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255;p22">
              <a:extLst>
                <a:ext uri="{FF2B5EF4-FFF2-40B4-BE49-F238E27FC236}">
                  <a16:creationId xmlns:a16="http://schemas.microsoft.com/office/drawing/2014/main" id="{DAA3267A-96CF-468E-B8E8-BE6D25ADBA97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375950" y="2523295"/>
              <a:ext cx="780900" cy="38662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oogle Shape;256;p22">
            <a:extLst>
              <a:ext uri="{FF2B5EF4-FFF2-40B4-BE49-F238E27FC236}">
                <a16:creationId xmlns:a16="http://schemas.microsoft.com/office/drawing/2014/main" id="{3642B39E-1AF1-4F30-BDE9-FDBDEC3800D7}"/>
              </a:ext>
            </a:extLst>
          </p:cNvPr>
          <p:cNvGrpSpPr/>
          <p:nvPr/>
        </p:nvGrpSpPr>
        <p:grpSpPr>
          <a:xfrm>
            <a:off x="6743600" y="3619800"/>
            <a:ext cx="900000" cy="900000"/>
            <a:chOff x="6743600" y="3619800"/>
            <a:chExt cx="900000" cy="900000"/>
          </a:xfrm>
        </p:grpSpPr>
        <p:sp>
          <p:nvSpPr>
            <p:cNvPr id="37" name="Google Shape;257;p22">
              <a:extLst>
                <a:ext uri="{FF2B5EF4-FFF2-40B4-BE49-F238E27FC236}">
                  <a16:creationId xmlns:a16="http://schemas.microsoft.com/office/drawing/2014/main" id="{23662C43-5E8A-4756-B9BE-34BAB7C947E9}"/>
                </a:ext>
              </a:extLst>
            </p:cNvPr>
            <p:cNvSpPr/>
            <p:nvPr/>
          </p:nvSpPr>
          <p:spPr>
            <a:xfrm>
              <a:off x="6743600" y="3619800"/>
              <a:ext cx="900000" cy="900000"/>
            </a:xfrm>
            <a:prstGeom prst="ellipse">
              <a:avLst/>
            </a:prstGeom>
            <a:solidFill>
              <a:srgbClr val="4A9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8;p22">
              <a:extLst>
                <a:ext uri="{FF2B5EF4-FFF2-40B4-BE49-F238E27FC236}">
                  <a16:creationId xmlns:a16="http://schemas.microsoft.com/office/drawing/2014/main" id="{BA089A48-DF5F-4EE4-8D21-833759A52ED0}"/>
                </a:ext>
              </a:extLst>
            </p:cNvPr>
            <p:cNvSpPr txBox="1"/>
            <p:nvPr/>
          </p:nvSpPr>
          <p:spPr>
            <a:xfrm>
              <a:off x="6881900" y="3776250"/>
              <a:ext cx="623400" cy="5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2400" b="1">
                  <a:solidFill>
                    <a:srgbClr val="FFFFFF"/>
                  </a:solidFill>
                  <a:latin typeface="Rajdhani"/>
                  <a:ea typeface="Rajdhani"/>
                  <a:cs typeface="Rajdhani"/>
                  <a:sym typeface="Rajdhani"/>
                </a:rPr>
                <a:t>MIT</a:t>
              </a:r>
              <a:r>
                <a:rPr lang="hu" sz="1800" b="1">
                  <a:solidFill>
                    <a:srgbClr val="FFFFFF"/>
                  </a:solidFill>
                  <a:latin typeface="Rajdhani"/>
                  <a:ea typeface="Rajdhani"/>
                  <a:cs typeface="Rajdhani"/>
                  <a:sym typeface="Rajdhani"/>
                </a:rPr>
                <a:t> </a:t>
              </a:r>
              <a:r>
                <a:rPr lang="hu" b="1">
                  <a:solidFill>
                    <a:srgbClr val="FFFFFF"/>
                  </a:solidFill>
                  <a:latin typeface="Rajdhani"/>
                  <a:ea typeface="Rajdhani"/>
                  <a:cs typeface="Rajdhani"/>
                  <a:sym typeface="Rajdhani"/>
                </a:rPr>
                <a:t>Sales</a:t>
              </a:r>
              <a:endParaRPr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endParaRPr>
            </a:p>
          </p:txBody>
        </p:sp>
      </p:grpSp>
      <p:grpSp>
        <p:nvGrpSpPr>
          <p:cNvPr id="39" name="Google Shape;259;p22">
            <a:extLst>
              <a:ext uri="{FF2B5EF4-FFF2-40B4-BE49-F238E27FC236}">
                <a16:creationId xmlns:a16="http://schemas.microsoft.com/office/drawing/2014/main" id="{452F77BE-9A62-44B2-8D18-4A76416BBFD1}"/>
              </a:ext>
            </a:extLst>
          </p:cNvPr>
          <p:cNvGrpSpPr/>
          <p:nvPr/>
        </p:nvGrpSpPr>
        <p:grpSpPr>
          <a:xfrm>
            <a:off x="5311928" y="3938965"/>
            <a:ext cx="1170000" cy="1170000"/>
            <a:chOff x="5242752" y="4087425"/>
            <a:chExt cx="900000" cy="900000"/>
          </a:xfrm>
        </p:grpSpPr>
        <p:sp>
          <p:nvSpPr>
            <p:cNvPr id="40" name="Google Shape;260;p22">
              <a:extLst>
                <a:ext uri="{FF2B5EF4-FFF2-40B4-BE49-F238E27FC236}">
                  <a16:creationId xmlns:a16="http://schemas.microsoft.com/office/drawing/2014/main" id="{405AF0EC-59EA-4825-B8CB-6E0752E8521B}"/>
                </a:ext>
              </a:extLst>
            </p:cNvPr>
            <p:cNvSpPr/>
            <p:nvPr/>
          </p:nvSpPr>
          <p:spPr>
            <a:xfrm>
              <a:off x="5242752" y="4087425"/>
              <a:ext cx="900000" cy="900000"/>
            </a:xfrm>
            <a:prstGeom prst="ellipse">
              <a:avLst/>
            </a:prstGeom>
            <a:solidFill>
              <a:srgbClr val="4A9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1;p22">
              <a:extLst>
                <a:ext uri="{FF2B5EF4-FFF2-40B4-BE49-F238E27FC236}">
                  <a16:creationId xmlns:a16="http://schemas.microsoft.com/office/drawing/2014/main" id="{E4E2B536-D59B-4E26-A5A3-4A6143254828}"/>
                </a:ext>
              </a:extLst>
            </p:cNvPr>
            <p:cNvSpPr txBox="1"/>
            <p:nvPr/>
          </p:nvSpPr>
          <p:spPr>
            <a:xfrm>
              <a:off x="5382054" y="4155097"/>
              <a:ext cx="623400" cy="5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2400" b="1" dirty="0">
                  <a:solidFill>
                    <a:srgbClr val="FFFFFF"/>
                  </a:solidFill>
                  <a:latin typeface="Rajdhani"/>
                  <a:ea typeface="Rajdhani"/>
                  <a:cs typeface="Rajdhani"/>
                  <a:sym typeface="Rajdhani"/>
                </a:rPr>
                <a:t>MIT</a:t>
              </a:r>
              <a:endParaRPr sz="24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b="1" dirty="0">
                  <a:solidFill>
                    <a:srgbClr val="FFFFFF"/>
                  </a:solidFill>
                  <a:latin typeface="Rajdhani"/>
                  <a:ea typeface="Rajdhani"/>
                  <a:cs typeface="Rajdhani"/>
                  <a:sym typeface="Rajdhani"/>
                </a:rPr>
                <a:t>SZERVIZ</a:t>
              </a: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b="1" dirty="0">
                  <a:solidFill>
                    <a:srgbClr val="FFFFFF"/>
                  </a:solidFill>
                  <a:latin typeface="Rajdhani"/>
                  <a:ea typeface="Rajdhani"/>
                  <a:cs typeface="Rajdhani"/>
                  <a:sym typeface="Rajdhani"/>
                </a:rPr>
                <a:t>MODUL</a:t>
              </a:r>
              <a:endParaRPr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endParaRPr>
            </a:p>
          </p:txBody>
        </p:sp>
      </p:grpSp>
      <p:grpSp>
        <p:nvGrpSpPr>
          <p:cNvPr id="42" name="Google Shape;262;p22">
            <a:extLst>
              <a:ext uri="{FF2B5EF4-FFF2-40B4-BE49-F238E27FC236}">
                <a16:creationId xmlns:a16="http://schemas.microsoft.com/office/drawing/2014/main" id="{5E7272F1-E90A-4878-953C-61B82EA1F6BD}"/>
              </a:ext>
            </a:extLst>
          </p:cNvPr>
          <p:cNvGrpSpPr/>
          <p:nvPr/>
        </p:nvGrpSpPr>
        <p:grpSpPr>
          <a:xfrm>
            <a:off x="3534075" y="2476500"/>
            <a:ext cx="900000" cy="900000"/>
            <a:chOff x="3534075" y="2476500"/>
            <a:chExt cx="900000" cy="900000"/>
          </a:xfrm>
        </p:grpSpPr>
        <p:sp>
          <p:nvSpPr>
            <p:cNvPr id="43" name="Google Shape;263;p22">
              <a:extLst>
                <a:ext uri="{FF2B5EF4-FFF2-40B4-BE49-F238E27FC236}">
                  <a16:creationId xmlns:a16="http://schemas.microsoft.com/office/drawing/2014/main" id="{65DC8FE0-BA5A-40C7-90F0-126BB36AF8D3}"/>
                </a:ext>
              </a:extLst>
            </p:cNvPr>
            <p:cNvSpPr/>
            <p:nvPr/>
          </p:nvSpPr>
          <p:spPr>
            <a:xfrm>
              <a:off x="3534075" y="2476500"/>
              <a:ext cx="900000" cy="9000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4;p22">
              <a:extLst>
                <a:ext uri="{FF2B5EF4-FFF2-40B4-BE49-F238E27FC236}">
                  <a16:creationId xmlns:a16="http://schemas.microsoft.com/office/drawing/2014/main" id="{113B9AE0-4BF4-4055-8264-E7FA4409C41F}"/>
                </a:ext>
              </a:extLst>
            </p:cNvPr>
            <p:cNvSpPr txBox="1"/>
            <p:nvPr/>
          </p:nvSpPr>
          <p:spPr>
            <a:xfrm>
              <a:off x="3672375" y="2632950"/>
              <a:ext cx="623400" cy="5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chemeClr val="accent3"/>
                  </a:solidFill>
                  <a:latin typeface="Rajdhani"/>
                  <a:ea typeface="Rajdhani"/>
                  <a:cs typeface="Rajdhani"/>
                  <a:sym typeface="Rajdhani"/>
                </a:rPr>
                <a:t>MIT</a:t>
              </a:r>
              <a:endParaRPr sz="1800" b="1">
                <a:solidFill>
                  <a:schemeClr val="accent3"/>
                </a:solidFill>
                <a:latin typeface="Rajdhani"/>
                <a:ea typeface="Rajdhani"/>
                <a:cs typeface="Rajdhani"/>
                <a:sym typeface="Rajdhani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chemeClr val="accent3"/>
                  </a:solidFill>
                  <a:latin typeface="Rajdhani"/>
                  <a:ea typeface="Rajdhani"/>
                  <a:cs typeface="Rajdhani"/>
                  <a:sym typeface="Rajdhani"/>
                </a:rPr>
                <a:t>PDA</a:t>
              </a:r>
              <a:endParaRPr sz="1800" b="1">
                <a:solidFill>
                  <a:schemeClr val="accent3"/>
                </a:solidFill>
                <a:latin typeface="Rajdhani"/>
                <a:ea typeface="Rajdhani"/>
                <a:cs typeface="Rajdhani"/>
                <a:sym typeface="Rajdhani"/>
              </a:endParaRPr>
            </a:p>
          </p:txBody>
        </p:sp>
      </p:grpSp>
      <p:grpSp>
        <p:nvGrpSpPr>
          <p:cNvPr id="45" name="Google Shape;265;p22">
            <a:extLst>
              <a:ext uri="{FF2B5EF4-FFF2-40B4-BE49-F238E27FC236}">
                <a16:creationId xmlns:a16="http://schemas.microsoft.com/office/drawing/2014/main" id="{D7D8E951-2DA4-44C0-A6F6-ACC906DFFAA7}"/>
              </a:ext>
            </a:extLst>
          </p:cNvPr>
          <p:cNvGrpSpPr/>
          <p:nvPr/>
        </p:nvGrpSpPr>
        <p:grpSpPr>
          <a:xfrm>
            <a:off x="3542067" y="1147955"/>
            <a:ext cx="1170000" cy="1170000"/>
            <a:chOff x="3684950" y="1219400"/>
            <a:chExt cx="900000" cy="900000"/>
          </a:xfrm>
        </p:grpSpPr>
        <p:sp>
          <p:nvSpPr>
            <p:cNvPr id="46" name="Google Shape;266;p22">
              <a:extLst>
                <a:ext uri="{FF2B5EF4-FFF2-40B4-BE49-F238E27FC236}">
                  <a16:creationId xmlns:a16="http://schemas.microsoft.com/office/drawing/2014/main" id="{C71754D7-5997-45FF-B140-6B65B0015909}"/>
                </a:ext>
              </a:extLst>
            </p:cNvPr>
            <p:cNvSpPr/>
            <p:nvPr/>
          </p:nvSpPr>
          <p:spPr>
            <a:xfrm>
              <a:off x="3684950" y="1219400"/>
              <a:ext cx="900000" cy="900000"/>
            </a:xfrm>
            <a:prstGeom prst="ellips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7;p22">
              <a:extLst>
                <a:ext uri="{FF2B5EF4-FFF2-40B4-BE49-F238E27FC236}">
                  <a16:creationId xmlns:a16="http://schemas.microsoft.com/office/drawing/2014/main" id="{B9C5A8D2-2BC2-47C8-B9F8-A857B7F18675}"/>
                </a:ext>
              </a:extLst>
            </p:cNvPr>
            <p:cNvSpPr txBox="1"/>
            <p:nvPr/>
          </p:nvSpPr>
          <p:spPr>
            <a:xfrm>
              <a:off x="3684950" y="1375850"/>
              <a:ext cx="900000" cy="5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b="1" dirty="0">
                  <a:solidFill>
                    <a:schemeClr val="accent3"/>
                  </a:solidFill>
                  <a:latin typeface="Rajdhani"/>
                  <a:ea typeface="Rajdhani"/>
                  <a:cs typeface="Rajdhani"/>
                  <a:sym typeface="Rajdhani"/>
                </a:rPr>
                <a:t>SAP B1 ÉRTÉKESÍTÉS MODUL</a:t>
              </a:r>
              <a:endParaRPr b="1" dirty="0">
                <a:solidFill>
                  <a:schemeClr val="accent3"/>
                </a:solidFill>
                <a:latin typeface="Rajdhani"/>
                <a:ea typeface="Rajdhani"/>
                <a:cs typeface="Rajdhani"/>
                <a:sym typeface="Rajdhani"/>
              </a:endParaRPr>
            </a:p>
          </p:txBody>
        </p:sp>
      </p:grpSp>
      <p:sp>
        <p:nvSpPr>
          <p:cNvPr id="48" name="Google Shape;268;p22">
            <a:extLst>
              <a:ext uri="{FF2B5EF4-FFF2-40B4-BE49-F238E27FC236}">
                <a16:creationId xmlns:a16="http://schemas.microsoft.com/office/drawing/2014/main" id="{92A04F5B-A896-4EE4-8EDD-0BC04A76FC1F}"/>
              </a:ext>
            </a:extLst>
          </p:cNvPr>
          <p:cNvSpPr/>
          <p:nvPr/>
        </p:nvSpPr>
        <p:spPr>
          <a:xfrm>
            <a:off x="4572375" y="361450"/>
            <a:ext cx="900000" cy="9000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269;p22">
            <a:extLst>
              <a:ext uri="{FF2B5EF4-FFF2-40B4-BE49-F238E27FC236}">
                <a16:creationId xmlns:a16="http://schemas.microsoft.com/office/drawing/2014/main" id="{4EF8058D-26DE-4C24-8836-536AE7945A66}"/>
              </a:ext>
            </a:extLst>
          </p:cNvPr>
          <p:cNvSpPr txBox="1"/>
          <p:nvPr/>
        </p:nvSpPr>
        <p:spPr>
          <a:xfrm>
            <a:off x="4483875" y="488550"/>
            <a:ext cx="10770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b="1" dirty="0">
                <a:solidFill>
                  <a:schemeClr val="accent3"/>
                </a:solidFill>
                <a:latin typeface="Rajdhani"/>
                <a:ea typeface="Rajdhani"/>
                <a:cs typeface="Rajdhani"/>
                <a:sym typeface="Rajdhani"/>
              </a:rPr>
              <a:t>KARDEX</a:t>
            </a:r>
            <a:endParaRPr lang="hu" b="1" dirty="0">
              <a:solidFill>
                <a:schemeClr val="accent3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b="1" dirty="0">
                <a:solidFill>
                  <a:schemeClr val="accent3"/>
                </a:solidFill>
                <a:latin typeface="Rajdhani"/>
                <a:ea typeface="Rajdhani"/>
                <a:cs typeface="Rajdhani"/>
                <a:sym typeface="Rajdhani"/>
              </a:rPr>
              <a:t>RAKTÁR</a:t>
            </a:r>
            <a:endParaRPr b="1" dirty="0">
              <a:solidFill>
                <a:schemeClr val="accent3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grpSp>
        <p:nvGrpSpPr>
          <p:cNvPr id="50" name="Google Shape;270;p22">
            <a:extLst>
              <a:ext uri="{FF2B5EF4-FFF2-40B4-BE49-F238E27FC236}">
                <a16:creationId xmlns:a16="http://schemas.microsoft.com/office/drawing/2014/main" id="{BFD6861D-7ACD-4C96-AA09-D707113C92DA}"/>
              </a:ext>
            </a:extLst>
          </p:cNvPr>
          <p:cNvGrpSpPr/>
          <p:nvPr/>
        </p:nvGrpSpPr>
        <p:grpSpPr>
          <a:xfrm>
            <a:off x="4034650" y="3619800"/>
            <a:ext cx="1077000" cy="900000"/>
            <a:chOff x="4034650" y="3619800"/>
            <a:chExt cx="1077000" cy="900000"/>
          </a:xfrm>
        </p:grpSpPr>
        <p:sp>
          <p:nvSpPr>
            <p:cNvPr id="51" name="Google Shape;271;p22">
              <a:extLst>
                <a:ext uri="{FF2B5EF4-FFF2-40B4-BE49-F238E27FC236}">
                  <a16:creationId xmlns:a16="http://schemas.microsoft.com/office/drawing/2014/main" id="{80C6E6D5-B73B-440E-B7BC-FE2F3EB5445C}"/>
                </a:ext>
              </a:extLst>
            </p:cNvPr>
            <p:cNvSpPr/>
            <p:nvPr/>
          </p:nvSpPr>
          <p:spPr>
            <a:xfrm>
              <a:off x="4123150" y="3619800"/>
              <a:ext cx="900000" cy="900000"/>
            </a:xfrm>
            <a:prstGeom prst="ellipse">
              <a:avLst/>
            </a:prstGeom>
            <a:solidFill>
              <a:srgbClr val="4A93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2;p22">
              <a:extLst>
                <a:ext uri="{FF2B5EF4-FFF2-40B4-BE49-F238E27FC236}">
                  <a16:creationId xmlns:a16="http://schemas.microsoft.com/office/drawing/2014/main" id="{A39D1A41-5866-4499-95FF-DFF6DA86ABCD}"/>
                </a:ext>
              </a:extLst>
            </p:cNvPr>
            <p:cNvSpPr txBox="1"/>
            <p:nvPr/>
          </p:nvSpPr>
          <p:spPr>
            <a:xfrm>
              <a:off x="4034650" y="3776250"/>
              <a:ext cx="1077000" cy="5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 b="1">
                  <a:solidFill>
                    <a:srgbClr val="FFFFFF"/>
                  </a:solidFill>
                  <a:latin typeface="Rajdhani"/>
                  <a:ea typeface="Rajdhani"/>
                  <a:cs typeface="Rajdhani"/>
                  <a:sym typeface="Rajdhani"/>
                </a:rPr>
                <a:t>TICKETING</a:t>
              </a:r>
              <a:endParaRPr sz="12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endParaRPr>
            </a:p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 b="1">
                  <a:solidFill>
                    <a:srgbClr val="FFFFFF"/>
                  </a:solidFill>
                  <a:latin typeface="Rajdhani"/>
                  <a:ea typeface="Rajdhani"/>
                  <a:cs typeface="Rajdhani"/>
                  <a:sym typeface="Rajdhani"/>
                </a:rPr>
                <a:t>TUDÁSBÁZIS</a:t>
              </a:r>
              <a:endParaRPr sz="12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endParaRPr>
            </a:p>
          </p:txBody>
        </p:sp>
      </p:grpSp>
      <p:pic>
        <p:nvPicPr>
          <p:cNvPr id="53" name="Google Shape;273;p22">
            <a:extLst>
              <a:ext uri="{FF2B5EF4-FFF2-40B4-BE49-F238E27FC236}">
                <a16:creationId xmlns:a16="http://schemas.microsoft.com/office/drawing/2014/main" id="{F23ED372-0EF9-453B-833B-B7808E6B4D3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53288" y="1053088"/>
            <a:ext cx="1716095" cy="111982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274;p22">
            <a:extLst>
              <a:ext uri="{FF2B5EF4-FFF2-40B4-BE49-F238E27FC236}">
                <a16:creationId xmlns:a16="http://schemas.microsoft.com/office/drawing/2014/main" id="{7BC67EB2-B75C-400F-8A8B-D38F57D77358}"/>
              </a:ext>
            </a:extLst>
          </p:cNvPr>
          <p:cNvSpPr txBox="1"/>
          <p:nvPr/>
        </p:nvSpPr>
        <p:spPr>
          <a:xfrm>
            <a:off x="7002834" y="1311950"/>
            <a:ext cx="2217000" cy="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SAP</a:t>
            </a:r>
            <a:endParaRPr sz="1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Sales Cloud</a:t>
            </a:r>
            <a:endParaRPr sz="1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ülő, repülőgép látható&#10;&#10;Automatikusan generált leírás">
            <a:extLst>
              <a:ext uri="{FF2B5EF4-FFF2-40B4-BE49-F238E27FC236}">
                <a16:creationId xmlns:a16="http://schemas.microsoft.com/office/drawing/2014/main" id="{18705B99-2C1D-4647-B7CE-AE9DBD7CD3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93" b="8316"/>
          <a:stretch/>
        </p:blipFill>
        <p:spPr>
          <a:xfrm>
            <a:off x="0" y="-1"/>
            <a:ext cx="9192129" cy="5143501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F4EA330E-A291-4F01-851E-5B71A22A0F5E}"/>
              </a:ext>
            </a:extLst>
          </p:cNvPr>
          <p:cNvSpPr/>
          <p:nvPr/>
        </p:nvSpPr>
        <p:spPr>
          <a:xfrm>
            <a:off x="-20749" y="20705"/>
            <a:ext cx="9212877" cy="51435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KÉPVISELT GÉPGYÁRTÓK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214685" y="3231681"/>
            <a:ext cx="2496710" cy="143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1.500+ tintasugaras feliratozó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C86903CD-EE4C-4220-A2BC-7BBA2087568C}"/>
              </a:ext>
            </a:extLst>
          </p:cNvPr>
          <p:cNvSpPr/>
          <p:nvPr/>
        </p:nvSpPr>
        <p:spPr>
          <a:xfrm>
            <a:off x="-20749" y="1439186"/>
            <a:ext cx="9192129" cy="1645920"/>
          </a:xfrm>
          <a:prstGeom prst="rect">
            <a:avLst/>
          </a:prstGeom>
          <a:solidFill>
            <a:schemeClr val="dk1">
              <a:alpha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Háromszög 11">
            <a:extLst>
              <a:ext uri="{FF2B5EF4-FFF2-40B4-BE49-F238E27FC236}">
                <a16:creationId xmlns:a16="http://schemas.microsoft.com/office/drawing/2014/main" id="{098BD384-86A0-4D54-850D-70292C9F208D}"/>
              </a:ext>
            </a:extLst>
          </p:cNvPr>
          <p:cNvSpPr/>
          <p:nvPr/>
        </p:nvSpPr>
        <p:spPr>
          <a:xfrm rot="5400000">
            <a:off x="-136879" y="-491245"/>
            <a:ext cx="1297858" cy="1023900"/>
          </a:xfrm>
          <a:prstGeom prst="triangle">
            <a:avLst>
              <a:gd name="adj" fmla="val 2102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Háromszög 12">
            <a:extLst>
              <a:ext uri="{FF2B5EF4-FFF2-40B4-BE49-F238E27FC236}">
                <a16:creationId xmlns:a16="http://schemas.microsoft.com/office/drawing/2014/main" id="{372E0EBB-7F1A-4AD7-9028-B238C7E22BEA}"/>
              </a:ext>
            </a:extLst>
          </p:cNvPr>
          <p:cNvSpPr/>
          <p:nvPr/>
        </p:nvSpPr>
        <p:spPr>
          <a:xfrm rot="5400000" flipH="1" flipV="1">
            <a:off x="8028240" y="4266680"/>
            <a:ext cx="1297858" cy="1023900"/>
          </a:xfrm>
          <a:prstGeom prst="triangle">
            <a:avLst>
              <a:gd name="adj" fmla="val 21023"/>
            </a:avLst>
          </a:prstGeom>
          <a:solidFill>
            <a:srgbClr val="7890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16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7" name="Kép 6" descr="A képen gyümölcs látható&#10;&#10;Automatikusan generált leírás">
            <a:extLst>
              <a:ext uri="{FF2B5EF4-FFF2-40B4-BE49-F238E27FC236}">
                <a16:creationId xmlns:a16="http://schemas.microsoft.com/office/drawing/2014/main" id="{BD372225-75E3-4B99-84E3-45214CCD2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381" y="1002179"/>
            <a:ext cx="3254863" cy="229369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FB9D042-8F6B-401C-A076-B5184276B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544" y="1327351"/>
            <a:ext cx="2653038" cy="186959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05D843E-303B-41B0-96C9-E6356F089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5392" y="1176462"/>
            <a:ext cx="2760228" cy="1945127"/>
          </a:xfrm>
          <a:prstGeom prst="rect">
            <a:avLst/>
          </a:prstGeom>
        </p:spPr>
      </p:pic>
      <p:cxnSp>
        <p:nvCxnSpPr>
          <p:cNvPr id="76" name="Google Shape;76;p15"/>
          <p:cNvCxnSpPr/>
          <p:nvPr/>
        </p:nvCxnSpPr>
        <p:spPr>
          <a:xfrm flipH="1">
            <a:off x="2273720" y="1562825"/>
            <a:ext cx="1248300" cy="1248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77;p15"/>
          <p:cNvCxnSpPr/>
          <p:nvPr/>
        </p:nvCxnSpPr>
        <p:spPr>
          <a:xfrm flipH="1">
            <a:off x="5588991" y="1652225"/>
            <a:ext cx="1248300" cy="1248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79;p15">
            <a:extLst>
              <a:ext uri="{FF2B5EF4-FFF2-40B4-BE49-F238E27FC236}">
                <a16:creationId xmlns:a16="http://schemas.microsoft.com/office/drawing/2014/main" id="{1F08C1A2-30A3-4C59-A41F-9496E8A39D29}"/>
              </a:ext>
            </a:extLst>
          </p:cNvPr>
          <p:cNvSpPr txBox="1"/>
          <p:nvPr/>
        </p:nvSpPr>
        <p:spPr>
          <a:xfrm>
            <a:off x="2975111" y="3233008"/>
            <a:ext cx="2496710" cy="143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1.000 db.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címkéző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berendezés 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3" name="Google Shape;79;p15">
            <a:extLst>
              <a:ext uri="{FF2B5EF4-FFF2-40B4-BE49-F238E27FC236}">
                <a16:creationId xmlns:a16="http://schemas.microsoft.com/office/drawing/2014/main" id="{25823C45-A636-452F-A998-AFE641415004}"/>
              </a:ext>
            </a:extLst>
          </p:cNvPr>
          <p:cNvSpPr txBox="1"/>
          <p:nvPr/>
        </p:nvSpPr>
        <p:spPr>
          <a:xfrm>
            <a:off x="6315985" y="3234331"/>
            <a:ext cx="2496710" cy="143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200 db.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lézeres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feliratozó 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760846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ikötő látható&#10;&#10;Automatikusan generált leírás">
            <a:extLst>
              <a:ext uri="{FF2B5EF4-FFF2-40B4-BE49-F238E27FC236}">
                <a16:creationId xmlns:a16="http://schemas.microsoft.com/office/drawing/2014/main" id="{B77923F7-520F-43A6-8C2A-9914275D7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8" b="5215"/>
          <a:stretch/>
        </p:blipFill>
        <p:spPr>
          <a:xfrm>
            <a:off x="0" y="-1"/>
            <a:ext cx="9164648" cy="5143501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F4EA330E-A291-4F01-851E-5B71A22A0F5E}"/>
              </a:ext>
            </a:extLst>
          </p:cNvPr>
          <p:cNvSpPr/>
          <p:nvPr/>
        </p:nvSpPr>
        <p:spPr>
          <a:xfrm>
            <a:off x="0" y="-1"/>
            <a:ext cx="9164648" cy="51435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VEVŐINK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cxnSp>
        <p:nvCxnSpPr>
          <p:cNvPr id="76" name="Google Shape;76;p15"/>
          <p:cNvCxnSpPr/>
          <p:nvPr/>
        </p:nvCxnSpPr>
        <p:spPr>
          <a:xfrm flipH="1">
            <a:off x="2655375" y="1562825"/>
            <a:ext cx="1248300" cy="1248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77;p15"/>
          <p:cNvCxnSpPr/>
          <p:nvPr/>
        </p:nvCxnSpPr>
        <p:spPr>
          <a:xfrm flipH="1">
            <a:off x="5199375" y="1652225"/>
            <a:ext cx="1248300" cy="1248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5"/>
          <p:cNvSpPr txBox="1"/>
          <p:nvPr/>
        </p:nvSpPr>
        <p:spPr>
          <a:xfrm>
            <a:off x="663800" y="1736838"/>
            <a:ext cx="1559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33%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ipar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5" name="Google Shape;79;p15">
            <a:extLst>
              <a:ext uri="{FF2B5EF4-FFF2-40B4-BE49-F238E27FC236}">
                <a16:creationId xmlns:a16="http://schemas.microsoft.com/office/drawing/2014/main" id="{6FA83632-FD5F-4977-8C8A-851B17E5C3E2}"/>
              </a:ext>
            </a:extLst>
          </p:cNvPr>
          <p:cNvSpPr txBox="1"/>
          <p:nvPr/>
        </p:nvSpPr>
        <p:spPr>
          <a:xfrm>
            <a:off x="3413051" y="1741755"/>
            <a:ext cx="2115879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25%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élelmiszeripar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6" name="Google Shape;79;p15">
            <a:extLst>
              <a:ext uri="{FF2B5EF4-FFF2-40B4-BE49-F238E27FC236}">
                <a16:creationId xmlns:a16="http://schemas.microsoft.com/office/drawing/2014/main" id="{088006D0-E6CE-4272-8DEE-02E8FE2E70E4}"/>
              </a:ext>
            </a:extLst>
          </p:cNvPr>
          <p:cNvSpPr txBox="1"/>
          <p:nvPr/>
        </p:nvSpPr>
        <p:spPr>
          <a:xfrm>
            <a:off x="6248525" y="1746672"/>
            <a:ext cx="1559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8%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vegyipar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2" name="Háromszög 11">
            <a:extLst>
              <a:ext uri="{FF2B5EF4-FFF2-40B4-BE49-F238E27FC236}">
                <a16:creationId xmlns:a16="http://schemas.microsoft.com/office/drawing/2014/main" id="{098BD384-86A0-4D54-850D-70292C9F208D}"/>
              </a:ext>
            </a:extLst>
          </p:cNvPr>
          <p:cNvSpPr/>
          <p:nvPr/>
        </p:nvSpPr>
        <p:spPr>
          <a:xfrm rot="5400000">
            <a:off x="-136879" y="-491245"/>
            <a:ext cx="1297858" cy="1023900"/>
          </a:xfrm>
          <a:prstGeom prst="triangle">
            <a:avLst>
              <a:gd name="adj" fmla="val 2102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Háromszög 12">
            <a:extLst>
              <a:ext uri="{FF2B5EF4-FFF2-40B4-BE49-F238E27FC236}">
                <a16:creationId xmlns:a16="http://schemas.microsoft.com/office/drawing/2014/main" id="{372E0EBB-7F1A-4AD7-9028-B238C7E22BEA}"/>
              </a:ext>
            </a:extLst>
          </p:cNvPr>
          <p:cNvSpPr/>
          <p:nvPr/>
        </p:nvSpPr>
        <p:spPr>
          <a:xfrm rot="5400000" flipH="1" flipV="1">
            <a:off x="8006974" y="4266680"/>
            <a:ext cx="1297858" cy="1023900"/>
          </a:xfrm>
          <a:prstGeom prst="triangle">
            <a:avLst>
              <a:gd name="adj" fmla="val 21023"/>
            </a:avLst>
          </a:prstGeom>
          <a:solidFill>
            <a:srgbClr val="7890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17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22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kikötő látható&#10;&#10;Automatikusan generált leírás">
            <a:extLst>
              <a:ext uri="{FF2B5EF4-FFF2-40B4-BE49-F238E27FC236}">
                <a16:creationId xmlns:a16="http://schemas.microsoft.com/office/drawing/2014/main" id="{B77923F7-520F-43A6-8C2A-9914275D78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88" b="5215"/>
          <a:stretch/>
        </p:blipFill>
        <p:spPr>
          <a:xfrm>
            <a:off x="0" y="-1"/>
            <a:ext cx="9164648" cy="5143501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F4EA330E-A291-4F01-851E-5B71A22A0F5E}"/>
              </a:ext>
            </a:extLst>
          </p:cNvPr>
          <p:cNvSpPr/>
          <p:nvPr/>
        </p:nvSpPr>
        <p:spPr>
          <a:xfrm>
            <a:off x="0" y="-1"/>
            <a:ext cx="9164648" cy="51435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VEVŐINK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cxnSp>
        <p:nvCxnSpPr>
          <p:cNvPr id="76" name="Google Shape;76;p15"/>
          <p:cNvCxnSpPr/>
          <p:nvPr/>
        </p:nvCxnSpPr>
        <p:spPr>
          <a:xfrm flipH="1">
            <a:off x="2655375" y="1562825"/>
            <a:ext cx="1248300" cy="1248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77;p15"/>
          <p:cNvCxnSpPr/>
          <p:nvPr/>
        </p:nvCxnSpPr>
        <p:spPr>
          <a:xfrm flipH="1">
            <a:off x="5199375" y="1652225"/>
            <a:ext cx="1248300" cy="1248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5"/>
          <p:cNvSpPr txBox="1"/>
          <p:nvPr/>
        </p:nvSpPr>
        <p:spPr>
          <a:xfrm>
            <a:off x="663800" y="1736838"/>
            <a:ext cx="1559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820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vevő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5" name="Google Shape;79;p15">
            <a:extLst>
              <a:ext uri="{FF2B5EF4-FFF2-40B4-BE49-F238E27FC236}">
                <a16:creationId xmlns:a16="http://schemas.microsoft.com/office/drawing/2014/main" id="{6FA83632-FD5F-4977-8C8A-851B17E5C3E2}"/>
              </a:ext>
            </a:extLst>
          </p:cNvPr>
          <p:cNvSpPr txBox="1"/>
          <p:nvPr/>
        </p:nvSpPr>
        <p:spPr>
          <a:xfrm>
            <a:off x="3743756" y="1741755"/>
            <a:ext cx="1559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3.500+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készülék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6" name="Google Shape;79;p15">
            <a:extLst>
              <a:ext uri="{FF2B5EF4-FFF2-40B4-BE49-F238E27FC236}">
                <a16:creationId xmlns:a16="http://schemas.microsoft.com/office/drawing/2014/main" id="{088006D0-E6CE-4272-8DEE-02E8FE2E70E4}"/>
              </a:ext>
            </a:extLst>
          </p:cNvPr>
          <p:cNvSpPr txBox="1"/>
          <p:nvPr/>
        </p:nvSpPr>
        <p:spPr>
          <a:xfrm>
            <a:off x="6248525" y="1746672"/>
            <a:ext cx="1559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3,4 </a:t>
            </a:r>
            <a:r>
              <a:rPr lang="hu-HU" sz="2400" dirty="0" err="1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mrd</a:t>
            </a: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. árbevétel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2" name="Háromszög 11">
            <a:extLst>
              <a:ext uri="{FF2B5EF4-FFF2-40B4-BE49-F238E27FC236}">
                <a16:creationId xmlns:a16="http://schemas.microsoft.com/office/drawing/2014/main" id="{098BD384-86A0-4D54-850D-70292C9F208D}"/>
              </a:ext>
            </a:extLst>
          </p:cNvPr>
          <p:cNvSpPr/>
          <p:nvPr/>
        </p:nvSpPr>
        <p:spPr>
          <a:xfrm rot="5400000">
            <a:off x="-136879" y="-491245"/>
            <a:ext cx="1297858" cy="1023900"/>
          </a:xfrm>
          <a:prstGeom prst="triangle">
            <a:avLst>
              <a:gd name="adj" fmla="val 2102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Háromszög 12">
            <a:extLst>
              <a:ext uri="{FF2B5EF4-FFF2-40B4-BE49-F238E27FC236}">
                <a16:creationId xmlns:a16="http://schemas.microsoft.com/office/drawing/2014/main" id="{372E0EBB-7F1A-4AD7-9028-B238C7E22BEA}"/>
              </a:ext>
            </a:extLst>
          </p:cNvPr>
          <p:cNvSpPr/>
          <p:nvPr/>
        </p:nvSpPr>
        <p:spPr>
          <a:xfrm rot="5400000" flipH="1" flipV="1">
            <a:off x="8006974" y="4266680"/>
            <a:ext cx="1297858" cy="1023900"/>
          </a:xfrm>
          <a:prstGeom prst="triangle">
            <a:avLst>
              <a:gd name="adj" fmla="val 21023"/>
            </a:avLst>
          </a:prstGeom>
          <a:solidFill>
            <a:srgbClr val="7890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18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92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08F661C6-1F49-4B0C-B178-B9829FC56AAE}"/>
              </a:ext>
            </a:extLst>
          </p:cNvPr>
          <p:cNvSpPr/>
          <p:nvPr/>
        </p:nvSpPr>
        <p:spPr>
          <a:xfrm>
            <a:off x="4274288" y="-159026"/>
            <a:ext cx="1262300" cy="89449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7" name="Google Shape;331;p26">
            <a:extLst>
              <a:ext uri="{FF2B5EF4-FFF2-40B4-BE49-F238E27FC236}">
                <a16:creationId xmlns:a16="http://schemas.microsoft.com/office/drawing/2014/main" id="{3CC62CB1-40EC-4474-9269-B7594523EA8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522" y="-159026"/>
            <a:ext cx="4762831" cy="5302525"/>
          </a:xfrm>
          <a:prstGeom prst="rect">
            <a:avLst/>
          </a:prstGeom>
          <a:noFill/>
          <a:ln>
            <a:noFill/>
          </a:ln>
          <a:effectLst>
            <a:reflection stA="19000" endPos="30000" fadeDir="5400012" sy="-100000" algn="bl" rotWithShape="0"/>
          </a:effectLst>
        </p:spPr>
      </p:pic>
      <p:pic>
        <p:nvPicPr>
          <p:cNvPr id="14" name="Google Shape;331;p26">
            <a:extLst>
              <a:ext uri="{FF2B5EF4-FFF2-40B4-BE49-F238E27FC236}">
                <a16:creationId xmlns:a16="http://schemas.microsoft.com/office/drawing/2014/main" id="{DD747F4B-DADE-4539-BB80-E21BD4538BF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7090" y="-159025"/>
            <a:ext cx="4762831" cy="5302525"/>
          </a:xfrm>
          <a:prstGeom prst="rect">
            <a:avLst/>
          </a:prstGeom>
          <a:noFill/>
          <a:ln>
            <a:noFill/>
          </a:ln>
          <a:effectLst>
            <a:reflection stA="19000" endPos="30000" fadeDir="5400012" sy="-100000" algn="bl" rotWithShape="0"/>
          </a:effec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F4EA330E-A291-4F01-851E-5B71A22A0F5E}"/>
              </a:ext>
            </a:extLst>
          </p:cNvPr>
          <p:cNvSpPr/>
          <p:nvPr/>
        </p:nvSpPr>
        <p:spPr>
          <a:xfrm>
            <a:off x="-20748" y="-159027"/>
            <a:ext cx="9164648" cy="51435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ALAPÍTÓ, TULAJDONOS, CSALÁD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cxnSp>
        <p:nvCxnSpPr>
          <p:cNvPr id="76" name="Google Shape;76;p15"/>
          <p:cNvCxnSpPr/>
          <p:nvPr/>
        </p:nvCxnSpPr>
        <p:spPr>
          <a:xfrm flipH="1">
            <a:off x="2655375" y="1562825"/>
            <a:ext cx="1248300" cy="1248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77;p15"/>
          <p:cNvCxnSpPr/>
          <p:nvPr/>
        </p:nvCxnSpPr>
        <p:spPr>
          <a:xfrm flipH="1">
            <a:off x="5199375" y="1652225"/>
            <a:ext cx="1248300" cy="1248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5"/>
          <p:cNvSpPr txBox="1"/>
          <p:nvPr/>
        </p:nvSpPr>
        <p:spPr>
          <a:xfrm>
            <a:off x="663800" y="1736838"/>
            <a:ext cx="1559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+9,5% növekedés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5" name="Google Shape;79;p15">
            <a:extLst>
              <a:ext uri="{FF2B5EF4-FFF2-40B4-BE49-F238E27FC236}">
                <a16:creationId xmlns:a16="http://schemas.microsoft.com/office/drawing/2014/main" id="{6FA83632-FD5F-4977-8C8A-851B17E5C3E2}"/>
              </a:ext>
            </a:extLst>
          </p:cNvPr>
          <p:cNvSpPr txBox="1"/>
          <p:nvPr/>
        </p:nvSpPr>
        <p:spPr>
          <a:xfrm>
            <a:off x="3743756" y="1741755"/>
            <a:ext cx="1559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1,6 </a:t>
            </a:r>
            <a:r>
              <a:rPr lang="hu-HU" sz="2400" dirty="0" err="1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mrd</a:t>
            </a: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.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Saját </a:t>
            </a:r>
            <a:r>
              <a:rPr lang="hu-HU" sz="2400" dirty="0" err="1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töke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6" name="Google Shape;79;p15">
            <a:extLst>
              <a:ext uri="{FF2B5EF4-FFF2-40B4-BE49-F238E27FC236}">
                <a16:creationId xmlns:a16="http://schemas.microsoft.com/office/drawing/2014/main" id="{088006D0-E6CE-4272-8DEE-02E8FE2E70E4}"/>
              </a:ext>
            </a:extLst>
          </p:cNvPr>
          <p:cNvSpPr txBox="1"/>
          <p:nvPr/>
        </p:nvSpPr>
        <p:spPr>
          <a:xfrm>
            <a:off x="6248525" y="1746672"/>
            <a:ext cx="15594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400 </a:t>
            </a:r>
            <a:r>
              <a:rPr lang="hu-HU" sz="2400" dirty="0" err="1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mio</a:t>
            </a: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.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beruházás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2" name="Háromszög 11">
            <a:extLst>
              <a:ext uri="{FF2B5EF4-FFF2-40B4-BE49-F238E27FC236}">
                <a16:creationId xmlns:a16="http://schemas.microsoft.com/office/drawing/2014/main" id="{098BD384-86A0-4D54-850D-70292C9F208D}"/>
              </a:ext>
            </a:extLst>
          </p:cNvPr>
          <p:cNvSpPr/>
          <p:nvPr/>
        </p:nvSpPr>
        <p:spPr>
          <a:xfrm rot="5400000">
            <a:off x="-136879" y="-491245"/>
            <a:ext cx="1297858" cy="1023900"/>
          </a:xfrm>
          <a:prstGeom prst="triangle">
            <a:avLst>
              <a:gd name="adj" fmla="val 2102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Háromszög 12">
            <a:extLst>
              <a:ext uri="{FF2B5EF4-FFF2-40B4-BE49-F238E27FC236}">
                <a16:creationId xmlns:a16="http://schemas.microsoft.com/office/drawing/2014/main" id="{372E0EBB-7F1A-4AD7-9028-B238C7E22BEA}"/>
              </a:ext>
            </a:extLst>
          </p:cNvPr>
          <p:cNvSpPr/>
          <p:nvPr/>
        </p:nvSpPr>
        <p:spPr>
          <a:xfrm rot="5400000" flipH="1" flipV="1">
            <a:off x="8006974" y="4266680"/>
            <a:ext cx="1297858" cy="1023900"/>
          </a:xfrm>
          <a:prstGeom prst="triangle">
            <a:avLst>
              <a:gd name="adj" fmla="val 21023"/>
            </a:avLst>
          </a:prstGeom>
          <a:solidFill>
            <a:srgbClr val="78909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19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22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>
                <a:latin typeface="Rajdhani SemiBold"/>
                <a:ea typeface="Rajdhani SemiBold"/>
                <a:cs typeface="Rajdhani SemiBold"/>
                <a:sym typeface="Rajdhani SemiBold"/>
              </a:rPr>
              <a:t>AZ AMSY JELÖLÉSTECHNIKA BEMUTATÁSA</a:t>
            </a:r>
            <a:endParaRPr sz="240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grpSp>
        <p:nvGrpSpPr>
          <p:cNvPr id="73" name="Google Shape;73;p15"/>
          <p:cNvGrpSpPr/>
          <p:nvPr/>
        </p:nvGrpSpPr>
        <p:grpSpPr>
          <a:xfrm>
            <a:off x="3713775" y="1786325"/>
            <a:ext cx="1485600" cy="3135200"/>
            <a:chOff x="3713775" y="1786325"/>
            <a:chExt cx="1485600" cy="3135200"/>
          </a:xfrm>
        </p:grpSpPr>
        <p:sp>
          <p:nvSpPr>
            <p:cNvPr id="74" name="Google Shape;74;p15"/>
            <p:cNvSpPr txBox="1"/>
            <p:nvPr/>
          </p:nvSpPr>
          <p:spPr>
            <a:xfrm>
              <a:off x="3713775" y="4100425"/>
              <a:ext cx="1485600" cy="82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dirty="0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műszaki</a:t>
              </a: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dirty="0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értékesítés</a:t>
              </a: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</p:txBody>
        </p:sp>
        <p:pic>
          <p:nvPicPr>
            <p:cNvPr id="75" name="Google Shape;75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63358" y="1786325"/>
              <a:ext cx="716718" cy="10248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6" name="Google Shape;76;p15"/>
          <p:cNvCxnSpPr/>
          <p:nvPr/>
        </p:nvCxnSpPr>
        <p:spPr>
          <a:xfrm flipH="1">
            <a:off x="2655375" y="1562825"/>
            <a:ext cx="1248300" cy="1248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77;p15"/>
          <p:cNvCxnSpPr/>
          <p:nvPr/>
        </p:nvCxnSpPr>
        <p:spPr>
          <a:xfrm flipH="1">
            <a:off x="5199375" y="1652225"/>
            <a:ext cx="1248300" cy="12483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8" name="Google Shape;78;p15"/>
          <p:cNvGrpSpPr/>
          <p:nvPr/>
        </p:nvGrpSpPr>
        <p:grpSpPr>
          <a:xfrm>
            <a:off x="663800" y="1736100"/>
            <a:ext cx="1683883" cy="3407400"/>
            <a:chOff x="663800" y="1736100"/>
            <a:chExt cx="1683883" cy="3407400"/>
          </a:xfrm>
        </p:grpSpPr>
        <p:sp>
          <p:nvSpPr>
            <p:cNvPr id="79" name="Google Shape;79;p15"/>
            <p:cNvSpPr txBox="1"/>
            <p:nvPr/>
          </p:nvSpPr>
          <p:spPr>
            <a:xfrm>
              <a:off x="663800" y="4118700"/>
              <a:ext cx="1559400" cy="102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Business-</a:t>
              </a:r>
              <a:endParaRPr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to-business</a:t>
              </a:r>
              <a:endParaRPr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</p:txBody>
        </p:sp>
        <p:pic>
          <p:nvPicPr>
            <p:cNvPr id="80" name="Google Shape;80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01125" y="1736100"/>
              <a:ext cx="1446558" cy="1024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1" name="Google Shape;81;p15"/>
          <p:cNvGrpSpPr/>
          <p:nvPr/>
        </p:nvGrpSpPr>
        <p:grpSpPr>
          <a:xfrm>
            <a:off x="6369050" y="1888175"/>
            <a:ext cx="1535700" cy="2861875"/>
            <a:chOff x="6369050" y="1888175"/>
            <a:chExt cx="1535700" cy="2861875"/>
          </a:xfrm>
        </p:grpSpPr>
        <p:sp>
          <p:nvSpPr>
            <p:cNvPr id="82" name="Google Shape;82;p15"/>
            <p:cNvSpPr txBox="1"/>
            <p:nvPr/>
          </p:nvSpPr>
          <p:spPr>
            <a:xfrm>
              <a:off x="6369050" y="4064250"/>
              <a:ext cx="1535700" cy="6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gép- és rendszerépítés</a:t>
              </a:r>
              <a:endParaRPr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</p:txBody>
        </p:sp>
        <p:pic>
          <p:nvPicPr>
            <p:cNvPr id="83" name="Google Shape;83;p1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83275" y="1888175"/>
              <a:ext cx="1028863" cy="821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2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20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623" name="Google Shape;623;p42"/>
          <p:cNvSpPr txBox="1"/>
          <p:nvPr/>
        </p:nvSpPr>
        <p:spPr>
          <a:xfrm>
            <a:off x="595199" y="679450"/>
            <a:ext cx="7953600" cy="398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A második generáció legfontosabb célja és feladata az első generáció által megálmodott és megvalósított CÉG felelős gondozása, sikeres továbbvitele, továbbfejlesztése és átadása a jól felkészült harmadik generáció részére. </a:t>
            </a:r>
            <a:endParaRPr sz="24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3"/>
          <p:cNvSpPr txBox="1"/>
          <p:nvPr/>
        </p:nvSpPr>
        <p:spPr>
          <a:xfrm>
            <a:off x="1804050" y="1435600"/>
            <a:ext cx="50541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36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KÖSZÖN</a:t>
            </a:r>
            <a:r>
              <a:rPr lang="hu-HU" sz="36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JÜK</a:t>
            </a:r>
            <a:r>
              <a:rPr lang="hu" sz="3600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 A FIGYELMET!</a:t>
            </a:r>
            <a:endParaRPr sz="3600"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1" name="Google Shape;631;p43"/>
          <p:cNvSpPr/>
          <p:nvPr/>
        </p:nvSpPr>
        <p:spPr>
          <a:xfrm rot="5400000">
            <a:off x="1524750" y="1675400"/>
            <a:ext cx="279300" cy="279300"/>
          </a:xfrm>
          <a:prstGeom prst="rtTriangle">
            <a:avLst/>
          </a:prstGeom>
          <a:solidFill>
            <a:srgbClr val="CB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2" name="Google Shape;63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2850" y="4137725"/>
            <a:ext cx="1227025" cy="2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1350" y="4110477"/>
            <a:ext cx="627327" cy="2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8325" y="4137725"/>
            <a:ext cx="580506" cy="2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43"/>
          <p:cNvSpPr txBox="1"/>
          <p:nvPr/>
        </p:nvSpPr>
        <p:spPr>
          <a:xfrm>
            <a:off x="1810213" y="2518675"/>
            <a:ext cx="43896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www.amsy-jelolestechnika.hu</a:t>
            </a:r>
            <a:endParaRPr sz="180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636" name="Google Shape;636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21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ű, kültéri, teherautó, út látható&#10;&#10;Automatikusan generált leírás">
            <a:extLst>
              <a:ext uri="{FF2B5EF4-FFF2-40B4-BE49-F238E27FC236}">
                <a16:creationId xmlns:a16="http://schemas.microsoft.com/office/drawing/2014/main" id="{0688A668-EA05-4E08-99BA-D97CC7888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8994"/>
            <a:ext cx="9144000" cy="5143500"/>
          </a:xfrm>
          <a:prstGeom prst="rect">
            <a:avLst/>
          </a:prstGeom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63800" y="232831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dirty="0">
                <a:solidFill>
                  <a:srgbClr val="002060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AZ AMSY JELÖLÉSTECHNIKA BEMUTATÁSA</a:t>
            </a:r>
            <a:endParaRPr sz="2400" dirty="0">
              <a:solidFill>
                <a:srgbClr val="002060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3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2308FEC3-95AD-432F-988D-01EB7A47D43B}"/>
              </a:ext>
            </a:extLst>
          </p:cNvPr>
          <p:cNvGrpSpPr/>
          <p:nvPr/>
        </p:nvGrpSpPr>
        <p:grpSpPr>
          <a:xfrm>
            <a:off x="91696" y="305024"/>
            <a:ext cx="8960607" cy="4118602"/>
            <a:chOff x="91696" y="305024"/>
            <a:chExt cx="8960607" cy="4118602"/>
          </a:xfrm>
        </p:grpSpPr>
        <p:sp>
          <p:nvSpPr>
            <p:cNvPr id="4" name="Téglalap: lekerekített 3">
              <a:extLst>
                <a:ext uri="{FF2B5EF4-FFF2-40B4-BE49-F238E27FC236}">
                  <a16:creationId xmlns:a16="http://schemas.microsoft.com/office/drawing/2014/main" id="{6AB65ED1-97FF-4D26-8F78-6C606A23A41C}"/>
                </a:ext>
              </a:extLst>
            </p:cNvPr>
            <p:cNvSpPr/>
            <p:nvPr/>
          </p:nvSpPr>
          <p:spPr>
            <a:xfrm>
              <a:off x="241381" y="3357285"/>
              <a:ext cx="1344706" cy="821939"/>
            </a:xfrm>
            <a:prstGeom prst="roundRect">
              <a:avLst/>
            </a:prstGeom>
            <a:solidFill>
              <a:srgbClr val="0070C0">
                <a:alpha val="70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4" name="Téglalap: lekerekített 23">
              <a:extLst>
                <a:ext uri="{FF2B5EF4-FFF2-40B4-BE49-F238E27FC236}">
                  <a16:creationId xmlns:a16="http://schemas.microsoft.com/office/drawing/2014/main" id="{6858ACDC-7740-4C12-BA9D-D282E0FD5CC1}"/>
                </a:ext>
              </a:extLst>
            </p:cNvPr>
            <p:cNvSpPr/>
            <p:nvPr/>
          </p:nvSpPr>
          <p:spPr>
            <a:xfrm>
              <a:off x="6868017" y="3601687"/>
              <a:ext cx="1344706" cy="821939"/>
            </a:xfrm>
            <a:prstGeom prst="roundRect">
              <a:avLst/>
            </a:prstGeom>
            <a:solidFill>
              <a:srgbClr val="0070C0">
                <a:alpha val="70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Google Shape;82;p15">
              <a:extLst>
                <a:ext uri="{FF2B5EF4-FFF2-40B4-BE49-F238E27FC236}">
                  <a16:creationId xmlns:a16="http://schemas.microsoft.com/office/drawing/2014/main" id="{7D7738B8-9A7F-4AB0-86E8-2772B2793252}"/>
                </a:ext>
              </a:extLst>
            </p:cNvPr>
            <p:cNvSpPr txBox="1"/>
            <p:nvPr/>
          </p:nvSpPr>
          <p:spPr>
            <a:xfrm>
              <a:off x="241381" y="3401999"/>
              <a:ext cx="1344706" cy="748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dirty="0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Szerviz irodák, </a:t>
              </a: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dirty="0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4 db. műhely</a:t>
              </a: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</p:txBody>
        </p:sp>
        <p:cxnSp>
          <p:nvCxnSpPr>
            <p:cNvPr id="6" name="Összekötő: szögletes 5">
              <a:extLst>
                <a:ext uri="{FF2B5EF4-FFF2-40B4-BE49-F238E27FC236}">
                  <a16:creationId xmlns:a16="http://schemas.microsoft.com/office/drawing/2014/main" id="{74F7642B-5DCB-438D-9EFF-A85ED3FC5DBE}"/>
                </a:ext>
              </a:extLst>
            </p:cNvPr>
            <p:cNvCxnSpPr>
              <a:cxnSpLocks/>
              <a:stCxn id="4" idx="0"/>
            </p:cNvCxnSpPr>
            <p:nvPr/>
          </p:nvCxnSpPr>
          <p:spPr>
            <a:xfrm rot="5400000" flipH="1" flipV="1">
              <a:off x="1594900" y="2068943"/>
              <a:ext cx="607176" cy="1969509"/>
            </a:xfrm>
            <a:prstGeom prst="bentConnector2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oogle Shape;82;p15">
              <a:extLst>
                <a:ext uri="{FF2B5EF4-FFF2-40B4-BE49-F238E27FC236}">
                  <a16:creationId xmlns:a16="http://schemas.microsoft.com/office/drawing/2014/main" id="{D271F2B0-F378-4C64-B973-06ED69E68C4D}"/>
                </a:ext>
              </a:extLst>
            </p:cNvPr>
            <p:cNvSpPr txBox="1"/>
            <p:nvPr/>
          </p:nvSpPr>
          <p:spPr>
            <a:xfrm>
              <a:off x="6868017" y="3812511"/>
              <a:ext cx="1344706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dirty="0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5 db. Raktár</a:t>
              </a: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</p:txBody>
        </p:sp>
        <p:cxnSp>
          <p:nvCxnSpPr>
            <p:cNvPr id="25" name="Összekötő: szögletes 24">
              <a:extLst>
                <a:ext uri="{FF2B5EF4-FFF2-40B4-BE49-F238E27FC236}">
                  <a16:creationId xmlns:a16="http://schemas.microsoft.com/office/drawing/2014/main" id="{3E1DE179-0C74-4EB1-BC52-D9357C8CB42E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rot="16200000" flipV="1">
              <a:off x="6960807" y="3022123"/>
              <a:ext cx="382022" cy="777105"/>
            </a:xfrm>
            <a:prstGeom prst="bentConnector2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Összekötő: szögletes 27">
              <a:extLst>
                <a:ext uri="{FF2B5EF4-FFF2-40B4-BE49-F238E27FC236}">
                  <a16:creationId xmlns:a16="http://schemas.microsoft.com/office/drawing/2014/main" id="{99CD861C-7189-4776-8A79-48FFA557CB55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rot="5400000" flipH="1" flipV="1">
              <a:off x="7464052" y="2900567"/>
              <a:ext cx="777438" cy="624803"/>
            </a:xfrm>
            <a:prstGeom prst="bentConnector3">
              <a:avLst>
                <a:gd name="adj1" fmla="val 48940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églalap: lekerekített 31">
              <a:extLst>
                <a:ext uri="{FF2B5EF4-FFF2-40B4-BE49-F238E27FC236}">
                  <a16:creationId xmlns:a16="http://schemas.microsoft.com/office/drawing/2014/main" id="{A6A07D25-B2EE-4E8A-BD95-5ED18B2A2A54}"/>
                </a:ext>
              </a:extLst>
            </p:cNvPr>
            <p:cNvSpPr/>
            <p:nvPr/>
          </p:nvSpPr>
          <p:spPr>
            <a:xfrm>
              <a:off x="7707597" y="305024"/>
              <a:ext cx="1344706" cy="821939"/>
            </a:xfrm>
            <a:prstGeom prst="roundRect">
              <a:avLst/>
            </a:prstGeom>
            <a:solidFill>
              <a:srgbClr val="0070C0">
                <a:alpha val="70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2" name="Google Shape;82;p15"/>
            <p:cNvSpPr txBox="1"/>
            <p:nvPr/>
          </p:nvSpPr>
          <p:spPr>
            <a:xfrm>
              <a:off x="7707597" y="498126"/>
              <a:ext cx="1344706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dirty="0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HIREZ Kft. </a:t>
              </a: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</p:txBody>
        </p:sp>
        <p:cxnSp>
          <p:nvCxnSpPr>
            <p:cNvPr id="33" name="Összekötő: szögletes 32">
              <a:extLst>
                <a:ext uri="{FF2B5EF4-FFF2-40B4-BE49-F238E27FC236}">
                  <a16:creationId xmlns:a16="http://schemas.microsoft.com/office/drawing/2014/main" id="{D49C7768-9E95-424A-80F0-3D31DBD11125}"/>
                </a:ext>
              </a:extLst>
            </p:cNvPr>
            <p:cNvCxnSpPr>
              <a:cxnSpLocks/>
              <a:stCxn id="32" idx="2"/>
            </p:cNvCxnSpPr>
            <p:nvPr/>
          </p:nvCxnSpPr>
          <p:spPr>
            <a:xfrm rot="5400000">
              <a:off x="7551701" y="1282860"/>
              <a:ext cx="984146" cy="67235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églalap: lekerekített 35">
              <a:extLst>
                <a:ext uri="{FF2B5EF4-FFF2-40B4-BE49-F238E27FC236}">
                  <a16:creationId xmlns:a16="http://schemas.microsoft.com/office/drawing/2014/main" id="{C2E9FE9D-1248-4D90-B42A-B2929095CD28}"/>
                </a:ext>
              </a:extLst>
            </p:cNvPr>
            <p:cNvSpPr/>
            <p:nvPr/>
          </p:nvSpPr>
          <p:spPr>
            <a:xfrm>
              <a:off x="4286576" y="935625"/>
              <a:ext cx="2957318" cy="504667"/>
            </a:xfrm>
            <a:prstGeom prst="roundRect">
              <a:avLst/>
            </a:prstGeom>
            <a:solidFill>
              <a:srgbClr val="0070C0">
                <a:alpha val="70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Google Shape;82;p15">
              <a:extLst>
                <a:ext uri="{FF2B5EF4-FFF2-40B4-BE49-F238E27FC236}">
                  <a16:creationId xmlns:a16="http://schemas.microsoft.com/office/drawing/2014/main" id="{D98B6019-9B2F-407F-9CC4-589A36EA288F}"/>
                </a:ext>
              </a:extLst>
            </p:cNvPr>
            <p:cNvSpPr txBox="1"/>
            <p:nvPr/>
          </p:nvSpPr>
          <p:spPr>
            <a:xfrm>
              <a:off x="4286576" y="867012"/>
              <a:ext cx="2957318" cy="4761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dirty="0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Értékesítési, vevőszolgálati, pénzügyi, vezetői irodák, tárgyalók </a:t>
              </a: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</p:txBody>
        </p:sp>
        <p:cxnSp>
          <p:nvCxnSpPr>
            <p:cNvPr id="37" name="Összekötő: szögletes 36">
              <a:extLst>
                <a:ext uri="{FF2B5EF4-FFF2-40B4-BE49-F238E27FC236}">
                  <a16:creationId xmlns:a16="http://schemas.microsoft.com/office/drawing/2014/main" id="{FA074CDB-DB3A-4916-854E-B28FA0346EFC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 rot="5400000">
              <a:off x="4536888" y="1018829"/>
              <a:ext cx="806885" cy="1649810"/>
            </a:xfrm>
            <a:prstGeom prst="bentConnector2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églalap: lekerekített 39">
              <a:extLst>
                <a:ext uri="{FF2B5EF4-FFF2-40B4-BE49-F238E27FC236}">
                  <a16:creationId xmlns:a16="http://schemas.microsoft.com/office/drawing/2014/main" id="{969A8DBB-4424-4B99-B85D-017CF468E17C}"/>
                </a:ext>
              </a:extLst>
            </p:cNvPr>
            <p:cNvSpPr/>
            <p:nvPr/>
          </p:nvSpPr>
          <p:spPr>
            <a:xfrm>
              <a:off x="91696" y="1063263"/>
              <a:ext cx="1344706" cy="821939"/>
            </a:xfrm>
            <a:prstGeom prst="roundRect">
              <a:avLst/>
            </a:prstGeom>
            <a:solidFill>
              <a:srgbClr val="0070C0">
                <a:alpha val="70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1" name="Google Shape;82;p15">
              <a:extLst>
                <a:ext uri="{FF2B5EF4-FFF2-40B4-BE49-F238E27FC236}">
                  <a16:creationId xmlns:a16="http://schemas.microsoft.com/office/drawing/2014/main" id="{7AA76621-C592-40FD-8FA6-4C563D5F5CDA}"/>
                </a:ext>
              </a:extLst>
            </p:cNvPr>
            <p:cNvSpPr txBox="1"/>
            <p:nvPr/>
          </p:nvSpPr>
          <p:spPr>
            <a:xfrm>
              <a:off x="91696" y="1107977"/>
              <a:ext cx="1344706" cy="7485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-HU" dirty="0">
                  <a:solidFill>
                    <a:srgbClr val="FFFFFF"/>
                  </a:solidFill>
                  <a:latin typeface="Rajdhani SemiBold"/>
                  <a:ea typeface="Rajdhani SemiBold"/>
                  <a:cs typeface="Rajdhani SemiBold"/>
                  <a:sym typeface="Rajdhani SemiBold"/>
                </a:rPr>
                <a:t>Gép- és rendszerépítés</a:t>
              </a: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endParaRPr>
            </a:p>
          </p:txBody>
        </p:sp>
        <p:cxnSp>
          <p:nvCxnSpPr>
            <p:cNvPr id="42" name="Összekötő: szögletes 41">
              <a:extLst>
                <a:ext uri="{FF2B5EF4-FFF2-40B4-BE49-F238E27FC236}">
                  <a16:creationId xmlns:a16="http://schemas.microsoft.com/office/drawing/2014/main" id="{792ABAF8-C6B1-47EF-87E9-827807B15869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>
              <a:off x="1436402" y="1474233"/>
              <a:ext cx="565511" cy="224887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035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ű, épület, ház, autó látható&#10;&#10;Automatikusan generált leírás">
            <a:extLst>
              <a:ext uri="{FF2B5EF4-FFF2-40B4-BE49-F238E27FC236}">
                <a16:creationId xmlns:a16="http://schemas.microsoft.com/office/drawing/2014/main" id="{18CF8873-A4C6-4BC7-945E-16348DDF9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dirty="0">
                <a:solidFill>
                  <a:schemeClr val="bg2">
                    <a:lumMod val="10000"/>
                    <a:lumOff val="90000"/>
                  </a:schemeClr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AZ AMSY JELÖLÉSTECHNIKA BEMUTATÁSA</a:t>
            </a:r>
            <a:endParaRPr sz="2400" dirty="0">
              <a:solidFill>
                <a:schemeClr val="bg2">
                  <a:lumMod val="10000"/>
                  <a:lumOff val="90000"/>
                </a:schemeClr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4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" name="Téglalap: lekerekített 3">
            <a:extLst>
              <a:ext uri="{FF2B5EF4-FFF2-40B4-BE49-F238E27FC236}">
                <a16:creationId xmlns:a16="http://schemas.microsoft.com/office/drawing/2014/main" id="{6AB65ED1-97FF-4D26-8F78-6C606A23A41C}"/>
              </a:ext>
            </a:extLst>
          </p:cNvPr>
          <p:cNvSpPr/>
          <p:nvPr/>
        </p:nvSpPr>
        <p:spPr>
          <a:xfrm>
            <a:off x="241381" y="3416279"/>
            <a:ext cx="1344706" cy="821939"/>
          </a:xfrm>
          <a:prstGeom prst="roundRect">
            <a:avLst/>
          </a:prstGeom>
          <a:solidFill>
            <a:srgbClr val="0070C0">
              <a:alpha val="70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: lekerekített 23">
            <a:extLst>
              <a:ext uri="{FF2B5EF4-FFF2-40B4-BE49-F238E27FC236}">
                <a16:creationId xmlns:a16="http://schemas.microsoft.com/office/drawing/2014/main" id="{6858ACDC-7740-4C12-BA9D-D282E0FD5CC1}"/>
              </a:ext>
            </a:extLst>
          </p:cNvPr>
          <p:cNvSpPr/>
          <p:nvPr/>
        </p:nvSpPr>
        <p:spPr>
          <a:xfrm>
            <a:off x="5607621" y="4220860"/>
            <a:ext cx="1344706" cy="821939"/>
          </a:xfrm>
          <a:prstGeom prst="roundRect">
            <a:avLst/>
          </a:prstGeom>
          <a:solidFill>
            <a:srgbClr val="0070C0">
              <a:alpha val="70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Google Shape;82;p15">
            <a:extLst>
              <a:ext uri="{FF2B5EF4-FFF2-40B4-BE49-F238E27FC236}">
                <a16:creationId xmlns:a16="http://schemas.microsoft.com/office/drawing/2014/main" id="{7D7738B8-9A7F-4AB0-86E8-2772B2793252}"/>
              </a:ext>
            </a:extLst>
          </p:cNvPr>
          <p:cNvSpPr txBox="1"/>
          <p:nvPr/>
        </p:nvSpPr>
        <p:spPr>
          <a:xfrm>
            <a:off x="241381" y="3460993"/>
            <a:ext cx="1344706" cy="74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Összeszerelő csarnok</a:t>
            </a:r>
            <a:endParaRPr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cxnSp>
        <p:nvCxnSpPr>
          <p:cNvPr id="6" name="Összekötő: szögletes 5">
            <a:extLst>
              <a:ext uri="{FF2B5EF4-FFF2-40B4-BE49-F238E27FC236}">
                <a16:creationId xmlns:a16="http://schemas.microsoft.com/office/drawing/2014/main" id="{74F7642B-5DCB-438D-9EFF-A85ED3FC5DBE}"/>
              </a:ext>
            </a:extLst>
          </p:cNvPr>
          <p:cNvCxnSpPr>
            <a:cxnSpLocks/>
            <a:stCxn id="4" idx="0"/>
          </p:cNvCxnSpPr>
          <p:nvPr/>
        </p:nvCxnSpPr>
        <p:spPr>
          <a:xfrm rot="5400000" flipH="1" flipV="1">
            <a:off x="1349002" y="2038555"/>
            <a:ext cx="942456" cy="1812993"/>
          </a:xfrm>
          <a:prstGeom prst="bentConnector2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82;p15">
            <a:extLst>
              <a:ext uri="{FF2B5EF4-FFF2-40B4-BE49-F238E27FC236}">
                <a16:creationId xmlns:a16="http://schemas.microsoft.com/office/drawing/2014/main" id="{D271F2B0-F378-4C64-B973-06ED69E68C4D}"/>
              </a:ext>
            </a:extLst>
          </p:cNvPr>
          <p:cNvSpPr txBox="1"/>
          <p:nvPr/>
        </p:nvSpPr>
        <p:spPr>
          <a:xfrm>
            <a:off x="5607621" y="4291913"/>
            <a:ext cx="1344706" cy="70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Tervezői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iroda</a:t>
            </a:r>
            <a:endParaRPr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cxnSp>
        <p:nvCxnSpPr>
          <p:cNvPr id="25" name="Összekötő: szögletes 24">
            <a:extLst>
              <a:ext uri="{FF2B5EF4-FFF2-40B4-BE49-F238E27FC236}">
                <a16:creationId xmlns:a16="http://schemas.microsoft.com/office/drawing/2014/main" id="{3E1DE179-0C74-4EB1-BC52-D9357C8CB42E}"/>
              </a:ext>
            </a:extLst>
          </p:cNvPr>
          <p:cNvCxnSpPr>
            <a:cxnSpLocks/>
            <a:stCxn id="24" idx="0"/>
          </p:cNvCxnSpPr>
          <p:nvPr/>
        </p:nvCxnSpPr>
        <p:spPr>
          <a:xfrm rot="16200000" flipV="1">
            <a:off x="5304996" y="3245881"/>
            <a:ext cx="1214049" cy="735909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églalap: lekerekített 31">
            <a:extLst>
              <a:ext uri="{FF2B5EF4-FFF2-40B4-BE49-F238E27FC236}">
                <a16:creationId xmlns:a16="http://schemas.microsoft.com/office/drawing/2014/main" id="{A6A07D25-B2EE-4E8A-BD95-5ED18B2A2A54}"/>
              </a:ext>
            </a:extLst>
          </p:cNvPr>
          <p:cNvSpPr/>
          <p:nvPr/>
        </p:nvSpPr>
        <p:spPr>
          <a:xfrm>
            <a:off x="7707597" y="364018"/>
            <a:ext cx="1344706" cy="821939"/>
          </a:xfrm>
          <a:prstGeom prst="roundRect">
            <a:avLst/>
          </a:prstGeom>
          <a:solidFill>
            <a:srgbClr val="0070C0">
              <a:alpha val="70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Google Shape;82;p15"/>
          <p:cNvSpPr txBox="1"/>
          <p:nvPr/>
        </p:nvSpPr>
        <p:spPr>
          <a:xfrm>
            <a:off x="7707597" y="417074"/>
            <a:ext cx="1344706" cy="628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rgbClr val="FFFFFF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Forgácsoló műhely</a:t>
            </a:r>
            <a:endParaRPr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cxnSp>
        <p:nvCxnSpPr>
          <p:cNvPr id="33" name="Összekötő: szögletes 32">
            <a:extLst>
              <a:ext uri="{FF2B5EF4-FFF2-40B4-BE49-F238E27FC236}">
                <a16:creationId xmlns:a16="http://schemas.microsoft.com/office/drawing/2014/main" id="{D49C7768-9E95-424A-80F0-3D31DBD11125}"/>
              </a:ext>
            </a:extLst>
          </p:cNvPr>
          <p:cNvCxnSpPr>
            <a:cxnSpLocks/>
            <a:stCxn id="32" idx="2"/>
          </p:cNvCxnSpPr>
          <p:nvPr/>
        </p:nvCxnSpPr>
        <p:spPr>
          <a:xfrm rot="5400000">
            <a:off x="7257253" y="796722"/>
            <a:ext cx="733462" cy="1511933"/>
          </a:xfrm>
          <a:prstGeom prst="bentConnector2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45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4" grpId="0" animBg="1"/>
      <p:bldP spid="24" grpId="0" animBg="1"/>
      <p:bldP spid="19" grpId="0"/>
      <p:bldP spid="17" grpId="0"/>
      <p:bldP spid="32" grpId="0" animBg="1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>
                <a:latin typeface="Rajdhani SemiBold"/>
                <a:ea typeface="Rajdhani SemiBold"/>
                <a:cs typeface="Rajdhani SemiBold"/>
                <a:sym typeface="Rajdhani SemiBold"/>
              </a:rPr>
              <a:t>AZ AMSY JELÖLÉSTECHNIKA BEMUTATÁSA</a:t>
            </a:r>
            <a:endParaRPr sz="240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5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11D92395-4C8D-46D7-8F58-55C09738AF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51" y="1068433"/>
            <a:ext cx="2274365" cy="151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 extrusionH="31750" contourW="19050">
            <a:extrusionClr>
              <a:schemeClr val="tx2">
                <a:lumMod val="20000"/>
                <a:lumOff val="80000"/>
              </a:schemeClr>
            </a:extrusionClr>
            <a:contourClr>
              <a:schemeClr val="tx2">
                <a:lumMod val="20000"/>
                <a:lumOff val="80000"/>
              </a:schemeClr>
            </a:contourClr>
          </a:sp3d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883C4C73-DE16-412D-B8FE-BD9F024369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3" y="1068433"/>
            <a:ext cx="2274364" cy="151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 extrusionH="31750" contourW="19050">
            <a:extrusionClr>
              <a:schemeClr val="tx2">
                <a:lumMod val="20000"/>
                <a:lumOff val="80000"/>
              </a:schemeClr>
            </a:extrusionClr>
            <a:contourClr>
              <a:schemeClr val="tx2">
                <a:lumMod val="20000"/>
                <a:lumOff val="80000"/>
              </a:schemeClr>
            </a:contourClr>
          </a:sp3d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46AF31AB-FB4D-4E0F-BD3B-65B5C7C852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37" y="1068433"/>
            <a:ext cx="2274365" cy="151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 extrusionH="31750" contourW="19050">
            <a:extrusionClr>
              <a:schemeClr val="tx2">
                <a:lumMod val="20000"/>
                <a:lumOff val="80000"/>
              </a:schemeClr>
            </a:extrusionClr>
            <a:contourClr>
              <a:schemeClr val="tx2">
                <a:lumMod val="20000"/>
                <a:lumOff val="80000"/>
              </a:schemeClr>
            </a:contourClr>
          </a:sp3d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612DEF94-7D8B-4ED1-9DF9-8869DBAB2C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0" b="6259"/>
          <a:stretch/>
        </p:blipFill>
        <p:spPr>
          <a:xfrm>
            <a:off x="424123" y="2697865"/>
            <a:ext cx="7319993" cy="236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 extrusionH="31750" contourW="19050">
            <a:extrusionClr>
              <a:schemeClr val="tx2">
                <a:lumMod val="20000"/>
                <a:lumOff val="80000"/>
              </a:schemeClr>
            </a:extrusionClr>
            <a:contourClr>
              <a:schemeClr val="tx2">
                <a:lumMod val="20000"/>
                <a:lumOff val="8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955245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>
                <a:latin typeface="Rajdhani SemiBold"/>
                <a:ea typeface="Rajdhani SemiBold"/>
                <a:cs typeface="Rajdhani SemiBold"/>
                <a:sym typeface="Rajdhani SemiBold"/>
              </a:rPr>
              <a:t>MI AZ A JELÖLÉSTECHNIKA?</a:t>
            </a:r>
            <a:endParaRPr sz="240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5700" y="4076801"/>
            <a:ext cx="6390599" cy="6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0425" y="994050"/>
            <a:ext cx="6608277" cy="10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6800" y="2454475"/>
            <a:ext cx="6608390" cy="10164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6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1060425" y="198905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Élelmiszeripar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2171775" y="198905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Italgyártás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3305475" y="198905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Gyógyszeripar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4428000" y="198905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Építőanyag gyártás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5544925" y="198905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Vezeték-, kábel-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és csőgyártás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6678625" y="198905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Nyomdaipar,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címzés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1060425" y="347090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Autóipari alkatrészgyártás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2171775" y="347090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Agráripar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3305475" y="347090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Háztartás, vegyipar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4428000" y="347090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Műanyag és gumigyártás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5544925" y="347090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Fémipar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6678625" y="3470900"/>
            <a:ext cx="10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800" b="1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Elektronikai ipar</a:t>
            </a:r>
            <a:endParaRPr sz="800" b="1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>
                <a:latin typeface="Rajdhani SemiBold"/>
                <a:ea typeface="Rajdhani SemiBold"/>
                <a:cs typeface="Rajdhani SemiBold"/>
                <a:sym typeface="Rajdhani SemiBold"/>
              </a:rPr>
              <a:t>MI AZ A JELÖLÉSTECHNIKA?</a:t>
            </a:r>
            <a:endParaRPr sz="240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0275" y="1511050"/>
            <a:ext cx="2021000" cy="2021000"/>
          </a:xfrm>
          <a:prstGeom prst="rect">
            <a:avLst/>
          </a:prstGeom>
          <a:noFill/>
          <a:ln>
            <a:noFill/>
          </a:ln>
          <a:effectLst>
            <a:reflection stA="26000" endPos="19000" fadeDir="5400012" sy="-100000" algn="bl" rotWithShape="0"/>
          </a:effectLst>
        </p:spPr>
      </p:pic>
      <p:sp>
        <p:nvSpPr>
          <p:cNvPr id="280" name="Google Shape;280;p23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ÉRDEKELT FELEK </a:t>
            </a: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ÉS </a:t>
            </a:r>
            <a:r>
              <a:rPr lang="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ELVÁRÁSAI</a:t>
            </a: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K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81" name="Google Shape;28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8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86" name="Google Shape;28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413" y="1511050"/>
            <a:ext cx="2021000" cy="2021000"/>
          </a:xfrm>
          <a:prstGeom prst="rect">
            <a:avLst/>
          </a:prstGeom>
          <a:noFill/>
          <a:ln>
            <a:noFill/>
          </a:ln>
          <a:effectLst>
            <a:reflection stA="26000" endPos="19000" fadeDir="5400012" sy="-100000" algn="bl" rotWithShape="0"/>
          </a:effectLst>
        </p:spPr>
      </p:pic>
      <p:pic>
        <p:nvPicPr>
          <p:cNvPr id="287" name="Google Shape;28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0388" y="1511050"/>
            <a:ext cx="2021000" cy="2021000"/>
          </a:xfrm>
          <a:prstGeom prst="rect">
            <a:avLst/>
          </a:prstGeom>
          <a:noFill/>
          <a:ln>
            <a:noFill/>
          </a:ln>
          <a:effectLst>
            <a:reflection stA="26000" endPos="19000" fadeDir="5400012" sy="-100000" algn="bl" rotWithShape="0"/>
          </a:effectLst>
        </p:spPr>
      </p:pic>
      <p:pic>
        <p:nvPicPr>
          <p:cNvPr id="288" name="Google Shape;28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79587" y="1511050"/>
            <a:ext cx="2021001" cy="2021001"/>
          </a:xfrm>
          <a:prstGeom prst="rect">
            <a:avLst/>
          </a:prstGeom>
          <a:noFill/>
          <a:ln>
            <a:noFill/>
          </a:ln>
          <a:effectLst>
            <a:reflection stA="26000" endPos="19000" fadeDir="5400012" sy="-100000" algn="bl" rotWithShape="0"/>
          </a:effectLst>
        </p:spPr>
      </p:pic>
      <p:sp>
        <p:nvSpPr>
          <p:cNvPr id="284" name="Google Shape;284;p23"/>
          <p:cNvSpPr txBox="1"/>
          <p:nvPr/>
        </p:nvSpPr>
        <p:spPr>
          <a:xfrm>
            <a:off x="4907238" y="3836950"/>
            <a:ext cx="1526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VEZETŐ</a:t>
            </a: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INK</a:t>
            </a:r>
            <a:endParaRPr sz="18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85" name="Google Shape;285;p23"/>
          <p:cNvSpPr txBox="1"/>
          <p:nvPr/>
        </p:nvSpPr>
        <p:spPr>
          <a:xfrm>
            <a:off x="7126738" y="3836950"/>
            <a:ext cx="1526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VEVŐ</a:t>
            </a: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INK</a:t>
            </a:r>
            <a:endParaRPr sz="18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82" name="Google Shape;282;p23"/>
          <p:cNvSpPr txBox="1"/>
          <p:nvPr/>
        </p:nvSpPr>
        <p:spPr>
          <a:xfrm>
            <a:off x="490563" y="3836950"/>
            <a:ext cx="1526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GÉP</a:t>
            </a:r>
            <a:r>
              <a:rPr lang="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GYÁRTÓ</a:t>
            </a: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K</a:t>
            </a:r>
            <a:endParaRPr sz="18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2687738" y="3836950"/>
            <a:ext cx="1526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KOLLÉGÁINK</a:t>
            </a:r>
            <a:endParaRPr sz="18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"/>
          <p:cNvSpPr txBox="1">
            <a:spLocks noGrp="1"/>
          </p:cNvSpPr>
          <p:nvPr>
            <p:ph type="title"/>
          </p:nvPr>
        </p:nvSpPr>
        <p:spPr>
          <a:xfrm>
            <a:off x="663800" y="291825"/>
            <a:ext cx="79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ÉRDEKELT FELEK </a:t>
            </a: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ÉS </a:t>
            </a:r>
            <a:r>
              <a:rPr lang="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ELVÁRÁSAI</a:t>
            </a:r>
            <a:r>
              <a:rPr lang="hu-HU" sz="2400" dirty="0">
                <a:latin typeface="Rajdhani SemiBold"/>
                <a:ea typeface="Rajdhani SemiBold"/>
                <a:cs typeface="Rajdhani SemiBold"/>
                <a:sym typeface="Rajdhani SemiBold"/>
              </a:rPr>
              <a:t>K</a:t>
            </a:r>
            <a:endParaRPr sz="2400" dirty="0"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294" name="Google Shape;2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>
                <a:solidFill>
                  <a:srgbClr val="FFFFFF"/>
                </a:solidFill>
              </a:rPr>
              <a:t>9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97" name="Google Shape;29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413" y="1511050"/>
            <a:ext cx="2021000" cy="2021000"/>
          </a:xfrm>
          <a:prstGeom prst="rect">
            <a:avLst/>
          </a:prstGeom>
          <a:noFill/>
          <a:ln>
            <a:noFill/>
          </a:ln>
          <a:effectLst>
            <a:reflection stA="19000" endPos="30000" fadeDir="5400012" sy="-100000" algn="bl" rotWithShape="0"/>
          </a:effectLst>
        </p:spPr>
      </p:pic>
      <p:pic>
        <p:nvPicPr>
          <p:cNvPr id="298" name="Google Shape;29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9587" y="1511050"/>
            <a:ext cx="2021001" cy="2021001"/>
          </a:xfrm>
          <a:prstGeom prst="rect">
            <a:avLst/>
          </a:prstGeom>
          <a:noFill/>
          <a:ln>
            <a:noFill/>
          </a:ln>
          <a:effectLst>
            <a:reflection stA="12000" endPos="30000" fadeDir="5400012" sy="-100000" algn="bl" rotWithShape="0"/>
          </a:effectLst>
        </p:spPr>
      </p:pic>
      <p:sp>
        <p:nvSpPr>
          <p:cNvPr id="299" name="Google Shape;299;p24"/>
          <p:cNvSpPr/>
          <p:nvPr/>
        </p:nvSpPr>
        <p:spPr>
          <a:xfrm>
            <a:off x="2264425" y="1511050"/>
            <a:ext cx="2021100" cy="2021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reflection stA="19000" endPos="3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4"/>
          <p:cNvSpPr/>
          <p:nvPr/>
        </p:nvSpPr>
        <p:spPr>
          <a:xfrm>
            <a:off x="4858475" y="1511000"/>
            <a:ext cx="2021100" cy="20211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reflection stA="12000" endPos="3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4"/>
          <p:cNvSpPr txBox="1"/>
          <p:nvPr/>
        </p:nvSpPr>
        <p:spPr>
          <a:xfrm>
            <a:off x="2264425" y="1511000"/>
            <a:ext cx="20211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Folyamatosan bővülő értékesítés. </a:t>
            </a:r>
            <a:r>
              <a:rPr lang="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Olyan módszereket és rendszereket alkalmazzunk, mely megfelelően támogatja a értékesítési folyamatot </a:t>
            </a:r>
            <a:endParaRPr dirty="0">
              <a:solidFill>
                <a:schemeClr val="accent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- pont úgy, ahogyan </a:t>
            </a:r>
            <a:endParaRPr dirty="0">
              <a:solidFill>
                <a:schemeClr val="accent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dirty="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ők is csinálják</a:t>
            </a:r>
            <a:endParaRPr dirty="0">
              <a:solidFill>
                <a:schemeClr val="accent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302" name="Google Shape;302;p24"/>
          <p:cNvSpPr/>
          <p:nvPr/>
        </p:nvSpPr>
        <p:spPr>
          <a:xfrm rot="5400000">
            <a:off x="4988825" y="3283415"/>
            <a:ext cx="132900" cy="132900"/>
          </a:xfrm>
          <a:prstGeom prst="rtTriangle">
            <a:avLst/>
          </a:prstGeom>
          <a:solidFill>
            <a:srgbClr val="CB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4"/>
          <p:cNvSpPr txBox="1"/>
          <p:nvPr/>
        </p:nvSpPr>
        <p:spPr>
          <a:xfrm>
            <a:off x="4857375" y="1511050"/>
            <a:ext cx="2021100" cy="2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Jelöléstechnikai problémájára a legjobb műszaki megoldást találja meg, mely hosszú távon nyújt problémamentes üzemelést: </a:t>
            </a:r>
            <a:endParaRPr>
              <a:solidFill>
                <a:schemeClr val="accent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accent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chemeClr val="accent3"/>
                </a:solidFill>
                <a:latin typeface="Rajdhani SemiBold"/>
                <a:ea typeface="Rajdhani SemiBold"/>
                <a:cs typeface="Rajdhani SemiBold"/>
                <a:sym typeface="Rajdhani SemiBold"/>
              </a:rPr>
              <a:t>     Biztos pont a termelésben</a:t>
            </a:r>
            <a:endParaRPr sz="1200">
              <a:solidFill>
                <a:schemeClr val="accent3"/>
              </a:solidFill>
              <a:latin typeface="Rajdhani SemiBold"/>
              <a:ea typeface="Rajdhani SemiBold"/>
              <a:cs typeface="Rajdhani SemiBold"/>
              <a:sym typeface="Rajdhani SemiBold"/>
            </a:endParaRPr>
          </a:p>
        </p:txBody>
      </p:sp>
      <p:sp>
        <p:nvSpPr>
          <p:cNvPr id="13" name="Google Shape;285;p23">
            <a:extLst>
              <a:ext uri="{FF2B5EF4-FFF2-40B4-BE49-F238E27FC236}">
                <a16:creationId xmlns:a16="http://schemas.microsoft.com/office/drawing/2014/main" id="{B2352346-6DC1-4DF7-962F-DF821A25238B}"/>
              </a:ext>
            </a:extLst>
          </p:cNvPr>
          <p:cNvSpPr txBox="1"/>
          <p:nvPr/>
        </p:nvSpPr>
        <p:spPr>
          <a:xfrm>
            <a:off x="7126738" y="3836950"/>
            <a:ext cx="1526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VEVŐ</a:t>
            </a: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INK</a:t>
            </a:r>
            <a:endParaRPr sz="18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  <p:sp>
        <p:nvSpPr>
          <p:cNvPr id="14" name="Google Shape;282;p23">
            <a:extLst>
              <a:ext uri="{FF2B5EF4-FFF2-40B4-BE49-F238E27FC236}">
                <a16:creationId xmlns:a16="http://schemas.microsoft.com/office/drawing/2014/main" id="{44D172BA-27AB-4D38-AE86-A30370B6FA05}"/>
              </a:ext>
            </a:extLst>
          </p:cNvPr>
          <p:cNvSpPr txBox="1"/>
          <p:nvPr/>
        </p:nvSpPr>
        <p:spPr>
          <a:xfrm>
            <a:off x="490563" y="3836950"/>
            <a:ext cx="15267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GÉP</a:t>
            </a:r>
            <a:r>
              <a:rPr lang="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GYÁRTÓ</a:t>
            </a:r>
            <a:r>
              <a:rPr lang="hu-HU" sz="1800" b="1" dirty="0">
                <a:solidFill>
                  <a:srgbClr val="FFFFFF"/>
                </a:solidFill>
                <a:latin typeface="Rajdhani"/>
                <a:ea typeface="Rajdhani"/>
                <a:cs typeface="Rajdhani"/>
                <a:sym typeface="Rajdhani"/>
              </a:rPr>
              <a:t>K</a:t>
            </a:r>
            <a:endParaRPr sz="1800" b="1" dirty="0">
              <a:solidFill>
                <a:srgbClr val="FFFFFF"/>
              </a:solidFill>
              <a:latin typeface="Rajdhani"/>
              <a:ea typeface="Rajdhani"/>
              <a:cs typeface="Rajdhani"/>
              <a:sym typeface="Rajdhan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501</Words>
  <Application>Microsoft Office PowerPoint</Application>
  <PresentationFormat>Diavetítés a képernyőre (16:9 oldalarány)</PresentationFormat>
  <Paragraphs>152</Paragraphs>
  <Slides>21</Slides>
  <Notes>21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6" baseType="lpstr">
      <vt:lpstr>Arial</vt:lpstr>
      <vt:lpstr>Rajdhani</vt:lpstr>
      <vt:lpstr>Rajdhani Medium</vt:lpstr>
      <vt:lpstr>Rajdhani SemiBold</vt:lpstr>
      <vt:lpstr>Simple Dark</vt:lpstr>
      <vt:lpstr>PowerPoint-bemutató</vt:lpstr>
      <vt:lpstr>AZ AMSY JELÖLÉSTECHNIKA BEMUTATÁSA</vt:lpstr>
      <vt:lpstr>AZ AMSY JELÖLÉSTECHNIKA BEMUTATÁSA</vt:lpstr>
      <vt:lpstr>AZ AMSY JELÖLÉSTECHNIKA BEMUTATÁSA</vt:lpstr>
      <vt:lpstr>AZ AMSY JELÖLÉSTECHNIKA BEMUTATÁSA</vt:lpstr>
      <vt:lpstr>MI AZ A JELÖLÉSTECHNIKA?</vt:lpstr>
      <vt:lpstr>MI AZ A JELÖLÉSTECHNIKA?</vt:lpstr>
      <vt:lpstr>ÉRDEKELT FELEK ÉS ELVÁRÁSAIK</vt:lpstr>
      <vt:lpstr>ÉRDEKELT FELEK ÉS ELVÁRÁSAIK</vt:lpstr>
      <vt:lpstr>ÉRDEKELT FELEK ÉS ELVÁRÁSAIK</vt:lpstr>
      <vt:lpstr>A TULAJDONOS ELVÁRÁSAI ÉS A FELÉPÍTETT KERETRENDSZER</vt:lpstr>
      <vt:lpstr>CSAPATAINK – SZTENDERD ÜZLETÁG </vt:lpstr>
      <vt:lpstr>KOLLÉGÁINK – SZTENDERD ÜZLETÁG </vt:lpstr>
      <vt:lpstr>KOLLÉGÁINK – GÉP- ÉS RENDSZERÉPÍTŐ ÜZLETÁG </vt:lpstr>
      <vt:lpstr>FOLYAMATOK ÉS RENDSZEREK</vt:lpstr>
      <vt:lpstr>KÉPVISELT GÉPGYÁRTÓK</vt:lpstr>
      <vt:lpstr>VEVŐINK</vt:lpstr>
      <vt:lpstr>VEVŐINK</vt:lpstr>
      <vt:lpstr>ALAPÍTÓ, TULAJDONOS, CSALÁD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Szőllősi Gergely</dc:creator>
  <cp:lastModifiedBy>Gergely Szollosi</cp:lastModifiedBy>
  <cp:revision>39</cp:revision>
  <dcterms:modified xsi:type="dcterms:W3CDTF">2020-03-05T15:23:31Z</dcterms:modified>
</cp:coreProperties>
</file>