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7" r:id="rId2"/>
    <p:sldId id="299" r:id="rId3"/>
    <p:sldId id="300" r:id="rId4"/>
    <p:sldId id="298" r:id="rId5"/>
    <p:sldId id="301" r:id="rId6"/>
    <p:sldId id="302" r:id="rId7"/>
    <p:sldId id="285" r:id="rId8"/>
    <p:sldId id="295" r:id="rId9"/>
    <p:sldId id="276" r:id="rId10"/>
    <p:sldId id="282" r:id="rId11"/>
    <p:sldId id="297" r:id="rId12"/>
    <p:sldId id="286" r:id="rId13"/>
    <p:sldId id="296" r:id="rId14"/>
    <p:sldId id="294" r:id="rId15"/>
  </p:sldIdLst>
  <p:sldSz cx="9144000" cy="5143500" type="screen16x9"/>
  <p:notesSz cx="143525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  <a:srgbClr val="585958"/>
    <a:srgbClr val="065693"/>
    <a:srgbClr val="465C08"/>
    <a:srgbClr val="464646"/>
    <a:srgbClr val="2407F4"/>
    <a:srgbClr val="FE1503"/>
    <a:srgbClr val="37FF08"/>
    <a:srgbClr val="2DFB06"/>
    <a:srgbClr val="E99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1162" y="7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6219883" cy="495793"/>
          </a:xfrm>
          <a:prstGeom prst="rect">
            <a:avLst/>
          </a:prstGeom>
        </p:spPr>
        <p:txBody>
          <a:bodyPr vert="horz" lIns="128071" tIns="64035" rIns="128071" bIns="64035" rtlCol="0"/>
          <a:lstStyle>
            <a:lvl1pPr algn="l">
              <a:defRPr sz="17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8129499" y="1"/>
            <a:ext cx="6219883" cy="495793"/>
          </a:xfrm>
          <a:prstGeom prst="rect">
            <a:avLst/>
          </a:prstGeom>
        </p:spPr>
        <p:txBody>
          <a:bodyPr vert="horz" lIns="128071" tIns="64035" rIns="128071" bIns="64035" rtlCol="0"/>
          <a:lstStyle>
            <a:lvl1pPr algn="r">
              <a:defRPr sz="1700"/>
            </a:lvl1pPr>
          </a:lstStyle>
          <a:p>
            <a:fld id="{76616146-21AB-451E-801E-6AF090A812CB}" type="datetimeFigureOut">
              <a:rPr lang="hu-HU" smtClean="0"/>
              <a:t>2019. 06. 04.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6219883" cy="495793"/>
          </a:xfrm>
          <a:prstGeom prst="rect">
            <a:avLst/>
          </a:prstGeom>
        </p:spPr>
        <p:txBody>
          <a:bodyPr vert="horz" lIns="128071" tIns="64035" rIns="128071" bIns="64035" rtlCol="0" anchor="b"/>
          <a:lstStyle>
            <a:lvl1pPr algn="l">
              <a:defRPr sz="17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8129499" y="9429306"/>
            <a:ext cx="6219883" cy="495793"/>
          </a:xfrm>
          <a:prstGeom prst="rect">
            <a:avLst/>
          </a:prstGeom>
        </p:spPr>
        <p:txBody>
          <a:bodyPr vert="horz" lIns="128071" tIns="64035" rIns="128071" bIns="64035" rtlCol="0" anchor="b"/>
          <a:lstStyle>
            <a:lvl1pPr algn="r">
              <a:defRPr sz="1700"/>
            </a:lvl1pPr>
          </a:lstStyle>
          <a:p>
            <a:fld id="{756AE37C-BBAD-434F-AA54-EDF698050F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691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6219455" cy="496332"/>
          </a:xfrm>
          <a:prstGeom prst="rect">
            <a:avLst/>
          </a:prstGeom>
        </p:spPr>
        <p:txBody>
          <a:bodyPr vert="horz" lIns="138727" tIns="69363" rIns="138727" bIns="69363" rtlCol="0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129814" y="1"/>
            <a:ext cx="6219455" cy="496332"/>
          </a:xfrm>
          <a:prstGeom prst="rect">
            <a:avLst/>
          </a:prstGeom>
        </p:spPr>
        <p:txBody>
          <a:bodyPr vert="horz" lIns="138727" tIns="69363" rIns="138727" bIns="69363" rtlCol="0"/>
          <a:lstStyle>
            <a:lvl1pPr algn="r">
              <a:defRPr sz="1800"/>
            </a:lvl1pPr>
          </a:lstStyle>
          <a:p>
            <a:fld id="{9D91F375-ABD4-43B0-95A2-6A338A4A5C04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68738" y="746125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27" tIns="69363" rIns="138727" bIns="6936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435259" y="4715153"/>
            <a:ext cx="11482070" cy="4466987"/>
          </a:xfrm>
          <a:prstGeom prst="rect">
            <a:avLst/>
          </a:prstGeom>
        </p:spPr>
        <p:txBody>
          <a:bodyPr vert="horz" lIns="138727" tIns="69363" rIns="138727" bIns="6936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6219455" cy="496332"/>
          </a:xfrm>
          <a:prstGeom prst="rect">
            <a:avLst/>
          </a:prstGeom>
        </p:spPr>
        <p:txBody>
          <a:bodyPr vert="horz" lIns="138727" tIns="69363" rIns="138727" bIns="69363" rtlCol="0" anchor="b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129814" y="9428584"/>
            <a:ext cx="6219455" cy="496332"/>
          </a:xfrm>
          <a:prstGeom prst="rect">
            <a:avLst/>
          </a:prstGeom>
        </p:spPr>
        <p:txBody>
          <a:bodyPr vert="horz" lIns="138727" tIns="69363" rIns="138727" bIns="69363" rtlCol="0" anchor="b"/>
          <a:lstStyle>
            <a:lvl1pPr algn="r">
              <a:defRPr sz="1800"/>
            </a:lvl1pPr>
          </a:lstStyle>
          <a:p>
            <a:fld id="{C3EF5842-04F3-4695-8C7E-60D49603CB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563638"/>
            <a:ext cx="7848873" cy="1008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2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3568" y="2571750"/>
            <a:ext cx="7848871" cy="7983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3347864" y="3579862"/>
            <a:ext cx="2286023" cy="4069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3347863" y="3986796"/>
            <a:ext cx="2286023" cy="3914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S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Prezentáció címe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306045" y="144016"/>
            <a:ext cx="7434307" cy="3395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>
                <a:solidFill>
                  <a:srgbClr val="575756"/>
                </a:solidFill>
              </a:defRPr>
            </a:lvl1pPr>
          </a:lstStyle>
          <a:p>
            <a:r>
              <a:rPr lang="hu-HU" noProof="0" dirty="0"/>
              <a:t>Dia címe</a:t>
            </a:r>
            <a:endParaRPr lang="en-GB" noProof="0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852985"/>
            <a:ext cx="8460000" cy="355497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358775" indent="-179388">
              <a:buClr>
                <a:srgbClr val="EE4036"/>
              </a:buClr>
              <a:defRPr/>
            </a:lvl2pPr>
            <a:lvl3pPr marL="538163" indent="-182563">
              <a:buClr>
                <a:srgbClr val="575756"/>
              </a:buClr>
              <a:defRPr>
                <a:solidFill>
                  <a:schemeClr val="bg1"/>
                </a:solidFill>
              </a:defRPr>
            </a:lvl3pPr>
            <a:lvl4pPr marL="719138" indent="-173038">
              <a:defRPr>
                <a:solidFill>
                  <a:srgbClr val="575756"/>
                </a:solidFill>
              </a:defRPr>
            </a:lvl4pPr>
            <a:lvl5pPr marL="3175" indent="4763"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  <a:endParaRPr lang="hu-HU" noProof="0" dirty="0"/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17695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S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Prezentáció címe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4" name="Text Box 4"/>
          <p:cNvSpPr txBox="1">
            <a:spLocks noChangeArrowheads="1"/>
          </p:cNvSpPr>
          <p:nvPr userDrawn="1"/>
        </p:nvSpPr>
        <p:spPr bwMode="auto">
          <a:xfrm>
            <a:off x="342576" y="2065658"/>
            <a:ext cx="8460001" cy="542928"/>
          </a:xfrm>
          <a:prstGeom prst="rect">
            <a:avLst/>
          </a:prstGeom>
          <a:solidFill>
            <a:srgbClr val="00ABC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tx1"/>
                </a:solidFill>
              </a:rPr>
              <a:t>R </a:t>
            </a:r>
            <a:r>
              <a:rPr lang="hu-HU" altLang="fr-FR" sz="1100" noProof="0" dirty="0">
                <a:solidFill>
                  <a:schemeClr val="tx1"/>
                </a:solidFill>
              </a:rPr>
              <a:t>0</a:t>
            </a:r>
            <a:endParaRPr lang="en-GB" altLang="fr-FR" sz="1100" noProof="0" dirty="0">
              <a:solidFill>
                <a:schemeClr val="tx1"/>
              </a:solidFill>
            </a:endParaRPr>
          </a:p>
          <a:p>
            <a:pPr algn="ctr"/>
            <a:r>
              <a:rPr lang="hu-HU" altLang="fr-FR" sz="1100" noProof="0" dirty="0">
                <a:solidFill>
                  <a:schemeClr val="tx1"/>
                </a:solidFill>
              </a:rPr>
              <a:t>G</a:t>
            </a:r>
            <a:r>
              <a:rPr lang="en-GB" altLang="fr-FR" sz="1100" noProof="0" dirty="0">
                <a:solidFill>
                  <a:schemeClr val="tx1"/>
                </a:solidFill>
              </a:rPr>
              <a:t> </a:t>
            </a:r>
            <a:r>
              <a:rPr lang="hu-HU" altLang="fr-FR" sz="1100" noProof="0" dirty="0">
                <a:solidFill>
                  <a:schemeClr val="tx1"/>
                </a:solidFill>
              </a:rPr>
              <a:t>171</a:t>
            </a:r>
            <a:endParaRPr lang="en-GB" altLang="fr-FR" sz="1100" noProof="0" dirty="0">
              <a:solidFill>
                <a:schemeClr val="tx1"/>
              </a:solidFill>
            </a:endParaRPr>
          </a:p>
          <a:p>
            <a:pPr algn="ctr"/>
            <a:r>
              <a:rPr lang="en-GB" altLang="fr-FR" sz="1100" noProof="0" dirty="0">
                <a:solidFill>
                  <a:schemeClr val="tx1"/>
                </a:solidFill>
              </a:rPr>
              <a:t>B </a:t>
            </a:r>
            <a:r>
              <a:rPr lang="hu-HU" altLang="fr-FR" sz="1100" noProof="0" dirty="0">
                <a:solidFill>
                  <a:schemeClr val="tx1"/>
                </a:solidFill>
              </a:rPr>
              <a:t>193</a:t>
            </a:r>
            <a:endParaRPr lang="en-GB" altLang="fr-FR" sz="1100" noProof="0" dirty="0">
              <a:solidFill>
                <a:schemeClr val="tx1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 userDrawn="1"/>
        </p:nvSpPr>
        <p:spPr bwMode="auto">
          <a:xfrm>
            <a:off x="342576" y="1347614"/>
            <a:ext cx="8459999" cy="542928"/>
          </a:xfrm>
          <a:prstGeom prst="rect">
            <a:avLst/>
          </a:prstGeom>
          <a:solidFill>
            <a:srgbClr val="EB660A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tx1"/>
                </a:solidFill>
              </a:rPr>
              <a:t>R </a:t>
            </a:r>
            <a:r>
              <a:rPr lang="hu-HU" altLang="fr-FR" sz="1100" noProof="0" dirty="0">
                <a:solidFill>
                  <a:schemeClr val="tx1"/>
                </a:solidFill>
              </a:rPr>
              <a:t>236</a:t>
            </a:r>
            <a:endParaRPr lang="en-GB" altLang="fr-FR" sz="1100" noProof="0" dirty="0">
              <a:solidFill>
                <a:schemeClr val="tx1"/>
              </a:solidFill>
            </a:endParaRPr>
          </a:p>
          <a:p>
            <a:pPr algn="ctr"/>
            <a:r>
              <a:rPr lang="hu-HU" altLang="fr-FR" sz="1100" noProof="0" dirty="0">
                <a:solidFill>
                  <a:schemeClr val="tx1"/>
                </a:solidFill>
              </a:rPr>
              <a:t>G</a:t>
            </a:r>
            <a:r>
              <a:rPr lang="en-GB" altLang="fr-FR" sz="1100" noProof="0" dirty="0">
                <a:solidFill>
                  <a:schemeClr val="tx1"/>
                </a:solidFill>
              </a:rPr>
              <a:t> </a:t>
            </a:r>
            <a:r>
              <a:rPr lang="hu-HU" altLang="fr-FR" sz="1100" noProof="0" dirty="0">
                <a:solidFill>
                  <a:schemeClr val="tx1"/>
                </a:solidFill>
              </a:rPr>
              <a:t>102</a:t>
            </a:r>
            <a:endParaRPr lang="en-GB" altLang="fr-FR" sz="1100" noProof="0" dirty="0">
              <a:solidFill>
                <a:schemeClr val="tx1"/>
              </a:solidFill>
            </a:endParaRPr>
          </a:p>
          <a:p>
            <a:pPr algn="ctr"/>
            <a:r>
              <a:rPr lang="en-GB" altLang="fr-FR" sz="1100" noProof="0" dirty="0">
                <a:solidFill>
                  <a:schemeClr val="tx1"/>
                </a:solidFill>
              </a:rPr>
              <a:t>B </a:t>
            </a:r>
            <a:r>
              <a:rPr lang="hu-HU" altLang="fr-FR" sz="1100" noProof="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" name="Text Box 13"/>
          <p:cNvSpPr txBox="1">
            <a:spLocks noChangeArrowheads="1"/>
          </p:cNvSpPr>
          <p:nvPr userDrawn="1"/>
        </p:nvSpPr>
        <p:spPr bwMode="auto">
          <a:xfrm>
            <a:off x="342576" y="2779430"/>
            <a:ext cx="8459999" cy="542928"/>
          </a:xfrm>
          <a:prstGeom prst="rect">
            <a:avLst/>
          </a:prstGeom>
          <a:solidFill>
            <a:srgbClr val="BD4D6D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tx1"/>
                </a:solidFill>
              </a:rPr>
              <a:t>R </a:t>
            </a:r>
            <a:r>
              <a:rPr lang="hu-HU" altLang="fr-FR" sz="1100" noProof="0" dirty="0">
                <a:solidFill>
                  <a:schemeClr val="tx1"/>
                </a:solidFill>
              </a:rPr>
              <a:t>189</a:t>
            </a:r>
            <a:endParaRPr lang="en-GB" altLang="fr-FR" sz="1100" noProof="0" dirty="0">
              <a:solidFill>
                <a:schemeClr val="tx1"/>
              </a:solidFill>
            </a:endParaRPr>
          </a:p>
          <a:p>
            <a:pPr algn="ctr"/>
            <a:r>
              <a:rPr lang="hu-HU" altLang="fr-FR" sz="1100" noProof="0" dirty="0">
                <a:solidFill>
                  <a:schemeClr val="tx1"/>
                </a:solidFill>
              </a:rPr>
              <a:t>G</a:t>
            </a:r>
            <a:r>
              <a:rPr lang="en-GB" altLang="fr-FR" sz="1100" noProof="0" dirty="0">
                <a:solidFill>
                  <a:schemeClr val="tx1"/>
                </a:solidFill>
              </a:rPr>
              <a:t> </a:t>
            </a:r>
            <a:r>
              <a:rPr lang="hu-HU" altLang="fr-FR" sz="1100" noProof="0" dirty="0">
                <a:solidFill>
                  <a:schemeClr val="tx1"/>
                </a:solidFill>
              </a:rPr>
              <a:t>77</a:t>
            </a:r>
            <a:endParaRPr lang="en-GB" altLang="fr-FR" sz="1100" noProof="0" dirty="0">
              <a:solidFill>
                <a:schemeClr val="tx1"/>
              </a:solidFill>
            </a:endParaRPr>
          </a:p>
          <a:p>
            <a:pPr algn="ctr"/>
            <a:r>
              <a:rPr lang="en-GB" altLang="fr-FR" sz="1100" noProof="0" dirty="0">
                <a:solidFill>
                  <a:schemeClr val="tx1"/>
                </a:solidFill>
              </a:rPr>
              <a:t>B </a:t>
            </a:r>
            <a:r>
              <a:rPr lang="hu-HU" altLang="fr-FR" sz="1100" noProof="0" dirty="0">
                <a:solidFill>
                  <a:schemeClr val="tx1"/>
                </a:solidFill>
              </a:rPr>
              <a:t>109</a:t>
            </a:r>
            <a:endParaRPr lang="en-GB" altLang="fr-FR" sz="1100" noProof="0" dirty="0">
              <a:solidFill>
                <a:schemeClr val="tx1"/>
              </a:solidFill>
            </a:endParaRPr>
          </a:p>
        </p:txBody>
      </p:sp>
      <p:sp>
        <p:nvSpPr>
          <p:cNvPr id="28" name="Titre 9"/>
          <p:cNvSpPr>
            <a:spLocks noGrp="1"/>
          </p:cNvSpPr>
          <p:nvPr>
            <p:ph type="title" hasCustomPrompt="1"/>
          </p:nvPr>
        </p:nvSpPr>
        <p:spPr>
          <a:xfrm>
            <a:off x="306045" y="144016"/>
            <a:ext cx="7434307" cy="3395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>
                <a:solidFill>
                  <a:srgbClr val="575756"/>
                </a:solidFill>
              </a:defRPr>
            </a:lvl1pPr>
          </a:lstStyle>
          <a:p>
            <a:r>
              <a:rPr lang="hu-HU" noProof="0" dirty="0"/>
              <a:t>Dia címe</a:t>
            </a:r>
            <a:endParaRPr lang="en-GB" noProof="0" dirty="0"/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343116" y="3493202"/>
            <a:ext cx="8459999" cy="542928"/>
          </a:xfrm>
          <a:prstGeom prst="rect">
            <a:avLst/>
          </a:prstGeom>
          <a:solidFill>
            <a:srgbClr val="46464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tx1"/>
                </a:solidFill>
              </a:rPr>
              <a:t>R </a:t>
            </a:r>
            <a:r>
              <a:rPr lang="hu-HU" altLang="fr-FR" sz="1100" noProof="0" dirty="0">
                <a:solidFill>
                  <a:schemeClr val="tx1"/>
                </a:solidFill>
              </a:rPr>
              <a:t>70</a:t>
            </a:r>
            <a:endParaRPr lang="en-GB" altLang="fr-FR" sz="1100" noProof="0" dirty="0">
              <a:solidFill>
                <a:schemeClr val="tx1"/>
              </a:solidFill>
            </a:endParaRPr>
          </a:p>
          <a:p>
            <a:pPr algn="ctr"/>
            <a:r>
              <a:rPr lang="hu-HU" altLang="fr-FR" sz="1100" noProof="0" dirty="0">
                <a:solidFill>
                  <a:schemeClr val="tx1"/>
                </a:solidFill>
              </a:rPr>
              <a:t>G</a:t>
            </a:r>
            <a:r>
              <a:rPr lang="en-GB" altLang="fr-FR" sz="1100" noProof="0" dirty="0">
                <a:solidFill>
                  <a:schemeClr val="tx1"/>
                </a:solidFill>
              </a:rPr>
              <a:t> </a:t>
            </a:r>
            <a:r>
              <a:rPr lang="hu-HU" altLang="fr-FR" sz="1100" noProof="0" dirty="0">
                <a:solidFill>
                  <a:schemeClr val="tx1"/>
                </a:solidFill>
              </a:rPr>
              <a:t>70</a:t>
            </a:r>
            <a:endParaRPr lang="en-GB" altLang="fr-FR" sz="1100" noProof="0" dirty="0">
              <a:solidFill>
                <a:schemeClr val="tx1"/>
              </a:solidFill>
            </a:endParaRPr>
          </a:p>
          <a:p>
            <a:pPr algn="ctr"/>
            <a:r>
              <a:rPr lang="en-GB" altLang="fr-FR" sz="1100" noProof="0" dirty="0">
                <a:solidFill>
                  <a:schemeClr val="tx1"/>
                </a:solidFill>
              </a:rPr>
              <a:t>B </a:t>
            </a:r>
            <a:r>
              <a:rPr lang="hu-HU" altLang="fr-FR" sz="1100" noProof="0" dirty="0">
                <a:solidFill>
                  <a:schemeClr val="tx1"/>
                </a:solidFill>
              </a:rPr>
              <a:t>70</a:t>
            </a:r>
            <a:endParaRPr lang="en-GB" altLang="fr-FR" sz="11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utterstock_24647030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584" cy="518489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74"/>
          <p:cNvSpPr/>
          <p:nvPr userDrawn="1"/>
        </p:nvSpPr>
        <p:spPr>
          <a:xfrm>
            <a:off x="2767" y="0"/>
            <a:ext cx="9219573" cy="5235790"/>
          </a:xfrm>
          <a:prstGeom prst="rect">
            <a:avLst/>
          </a:prstGeom>
          <a:gradFill>
            <a:gsLst>
              <a:gs pos="0">
                <a:srgbClr val="EC6608">
                  <a:lumMod val="100000"/>
                </a:srgbClr>
              </a:gs>
              <a:gs pos="50000">
                <a:srgbClr val="BD4D6D">
                  <a:alpha val="80000"/>
                </a:srgbClr>
              </a:gs>
              <a:gs pos="100000">
                <a:srgbClr val="00B3C1"/>
              </a:gs>
            </a:gsLst>
            <a:lin ang="13800000" scaled="0"/>
          </a:gradFill>
          <a:ln w="12700">
            <a:miter lim="400000"/>
          </a:ln>
        </p:spPr>
        <p:txBody>
          <a:bodyPr lIns="89999" tIns="89999" rIns="89999" bIns="89999" anchor="ctr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7574"/>
            <a:ext cx="1700142" cy="91049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483768" y="2355726"/>
            <a:ext cx="4104456" cy="4320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sz="2800" b="1" dirty="0"/>
              <a:t>Prezentáció zárása</a:t>
            </a:r>
          </a:p>
        </p:txBody>
      </p:sp>
    </p:spTree>
    <p:extLst>
      <p:ext uri="{BB962C8B-B14F-4D97-AF65-F5344CB8AC3E}">
        <p14:creationId xmlns:p14="http://schemas.microsoft.com/office/powerpoint/2010/main" val="36041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97" y="192631"/>
            <a:ext cx="7886700" cy="4931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803107"/>
            <a:ext cx="7886700" cy="365459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99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EC396D-0D45-7346-A29E-11DF80018C1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43F3-E821-F741-8F15-7D85B637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8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 userDrawn="1"/>
        </p:nvSpPr>
        <p:spPr>
          <a:xfrm>
            <a:off x="8604448" y="4636751"/>
            <a:ext cx="539552" cy="288032"/>
          </a:xfrm>
          <a:prstGeom prst="rect">
            <a:avLst/>
          </a:prstGeom>
          <a:solidFill>
            <a:srgbClr val="EB660A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20272" y="4713267"/>
            <a:ext cx="1439936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75756"/>
                </a:solidFill>
              </a:defRPr>
            </a:lvl1pPr>
          </a:lstStyle>
          <a:p>
            <a:pPr>
              <a:defRPr/>
            </a:pPr>
            <a:r>
              <a:rPr lang="en-GB"/>
              <a:t>Prezentáció címe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464" y="4713267"/>
            <a:ext cx="1800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076000"/>
            <a:ext cx="9144000" cy="79200"/>
          </a:xfrm>
          <a:prstGeom prst="rect">
            <a:avLst/>
          </a:prstGeom>
          <a:solidFill>
            <a:srgbClr val="EB66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88" r:id="rId2"/>
    <p:sldLayoutId id="2147483689" r:id="rId3"/>
    <p:sldLayoutId id="2147483681" r:id="rId4"/>
    <p:sldLayoutId id="2147483690" r:id="rId5"/>
    <p:sldLayoutId id="2147483691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-93219" y="0"/>
            <a:ext cx="9144000" cy="5143500"/>
          </a:xfrm>
          <a:prstGeom prst="rect">
            <a:avLst/>
          </a:prstGeom>
          <a:solidFill>
            <a:srgbClr val="EC660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72" y="0"/>
            <a:ext cx="7198740" cy="516880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026778" y="3988446"/>
            <a:ext cx="8064896" cy="28083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3800" b="1" dirty="0">
                <a:effectLst/>
                <a:latin typeface="Calibri" panose="020F0502020204030204" pitchFamily="34" charset="0"/>
              </a:rPr>
              <a:t>AHOGY AZ ÚJ NEXTGEN FELBORÍTJA </a:t>
            </a:r>
          </a:p>
          <a:p>
            <a:r>
              <a:rPr lang="hu-HU" sz="3800" b="1" dirty="0">
                <a:solidFill>
                  <a:srgbClr val="EC6608"/>
                </a:solidFill>
                <a:effectLst/>
                <a:latin typeface="Calibri" panose="020F0502020204030204" pitchFamily="34" charset="0"/>
              </a:rPr>
              <a:t>AMIT EDDIG TUDTUNK A VILÁGRÓL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308304" y="4227934"/>
            <a:ext cx="1614903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hu-HU" sz="1400" dirty="0"/>
          </a:p>
          <a:p>
            <a:endParaRPr lang="hu-H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0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6" name="Téglalap 5"/>
          <p:cNvSpPr/>
          <p:nvPr/>
        </p:nvSpPr>
        <p:spPr>
          <a:xfrm>
            <a:off x="0" y="3102"/>
            <a:ext cx="9144000" cy="583547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2" y="44375"/>
            <a:ext cx="1099255" cy="5886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100259" y="79152"/>
            <a:ext cx="12066366" cy="754531"/>
          </a:xfrm>
        </p:spPr>
        <p:txBody>
          <a:bodyPr>
            <a:noAutofit/>
          </a:bodyPr>
          <a:lstStyle/>
          <a:p>
            <a:pPr algn="ctr"/>
            <a:r>
              <a:rPr lang="hu-HU" sz="3000" dirty="0">
                <a:solidFill>
                  <a:schemeClr val="tx1"/>
                </a:solidFill>
              </a:rPr>
              <a:t>MEGHATÁROZÓ SIKEREID ÉS KUDARCAID</a:t>
            </a:r>
            <a:endParaRPr lang="en-US" sz="3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691460"/>
            <a:ext cx="597666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hu-HU" sz="2000" dirty="0">
              <a:solidFill>
                <a:schemeClr val="accent4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C53DC1-53B9-9945-8073-B349CFA06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9" y="997998"/>
            <a:ext cx="3905151" cy="3259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D354BD-779E-6444-85C7-FC86C9B2D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333"/>
          <a:stretch/>
        </p:blipFill>
        <p:spPr>
          <a:xfrm>
            <a:off x="4572000" y="997998"/>
            <a:ext cx="4064000" cy="3278314"/>
          </a:xfrm>
          <a:prstGeom prst="rect">
            <a:avLst/>
          </a:prstGeom>
        </p:spPr>
      </p:pic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845784AC-1EBB-3F45-A02E-33B0EAE3AF1A}"/>
              </a:ext>
            </a:extLst>
          </p:cNvPr>
          <p:cNvSpPr/>
          <p:nvPr/>
        </p:nvSpPr>
        <p:spPr>
          <a:xfrm>
            <a:off x="4688892" y="1267524"/>
            <a:ext cx="1828800" cy="1828800"/>
          </a:xfrm>
          <a:prstGeom prst="noSmoking">
            <a:avLst>
              <a:gd name="adj" fmla="val 12861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5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7" b="24433"/>
          <a:stretch/>
        </p:blipFill>
        <p:spPr>
          <a:xfrm>
            <a:off x="0" y="555526"/>
            <a:ext cx="9144000" cy="4587974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-26328" y="586650"/>
            <a:ext cx="9170328" cy="4900454"/>
          </a:xfrm>
          <a:prstGeom prst="rect">
            <a:avLst/>
          </a:prstGeom>
          <a:solidFill>
            <a:srgbClr val="FFFFFF">
              <a:alpha val="36863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6" name="Téglalap 5"/>
          <p:cNvSpPr/>
          <p:nvPr/>
        </p:nvSpPr>
        <p:spPr>
          <a:xfrm>
            <a:off x="0" y="3102"/>
            <a:ext cx="9144000" cy="583547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10" y="44375"/>
            <a:ext cx="1099255" cy="5886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01708" y="205181"/>
            <a:ext cx="7886700" cy="49316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MI LESZ</a:t>
            </a:r>
            <a:r>
              <a:rPr lang="hu-HU" sz="3000" dirty="0">
                <a:solidFill>
                  <a:schemeClr val="tx1"/>
                </a:solidFill>
                <a:latin typeface="+mj-lt"/>
              </a:rPr>
              <a:t>EL, HA NAGY LESZEL?</a:t>
            </a:r>
            <a:endParaRPr lang="en-US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691460"/>
            <a:ext cx="597666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23928" y="2575625"/>
            <a:ext cx="597666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4" name="Lefelé nyíl 3"/>
          <p:cNvSpPr/>
          <p:nvPr/>
        </p:nvSpPr>
        <p:spPr>
          <a:xfrm rot="6380367">
            <a:off x="984520" y="2169333"/>
            <a:ext cx="878415" cy="2967782"/>
          </a:xfrm>
          <a:prstGeom prst="downArrow">
            <a:avLst/>
          </a:prstGeom>
          <a:solidFill>
            <a:srgbClr val="0A42A7"/>
          </a:solidFill>
          <a:ln w="3175">
            <a:solidFill>
              <a:srgbClr val="0A4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1400" dirty="0">
              <a:solidFill>
                <a:schemeClr val="accent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 rot="980367">
            <a:off x="590667" y="3721406"/>
            <a:ext cx="2808312" cy="335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400" b="1" dirty="0"/>
              <a:t>CSALÁDI</a:t>
            </a:r>
            <a:r>
              <a:rPr lang="hu-HU" sz="1400" dirty="0"/>
              <a:t> VÁLLALKOZÁS</a:t>
            </a:r>
          </a:p>
          <a:p>
            <a:endParaRPr lang="hu-HU" sz="1400" dirty="0">
              <a:solidFill>
                <a:schemeClr val="accent4"/>
              </a:solidFill>
            </a:endParaRPr>
          </a:p>
        </p:txBody>
      </p:sp>
      <p:sp>
        <p:nvSpPr>
          <p:cNvPr id="11" name="Lefelé nyíl 10"/>
          <p:cNvSpPr/>
          <p:nvPr/>
        </p:nvSpPr>
        <p:spPr>
          <a:xfrm rot="9487435">
            <a:off x="5669886" y="1915196"/>
            <a:ext cx="920180" cy="2592290"/>
          </a:xfrm>
          <a:prstGeom prst="downArrow">
            <a:avLst/>
          </a:prstGeom>
          <a:solidFill>
            <a:srgbClr val="87560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1400" dirty="0">
              <a:solidFill>
                <a:schemeClr val="accent4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4063529">
            <a:off x="4959316" y="3713241"/>
            <a:ext cx="2808312" cy="335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400" b="1" dirty="0"/>
              <a:t>VAGYONOS</a:t>
            </a:r>
            <a:r>
              <a:rPr lang="hu-HU" sz="1400" dirty="0"/>
              <a:t> CSALÁD</a:t>
            </a:r>
          </a:p>
          <a:p>
            <a:endParaRPr lang="hu-HU" sz="1400" dirty="0">
              <a:solidFill>
                <a:schemeClr val="accent4"/>
              </a:solidFill>
            </a:endParaRPr>
          </a:p>
        </p:txBody>
      </p:sp>
      <p:sp>
        <p:nvSpPr>
          <p:cNvPr id="13" name="Lefelé nyíl 12"/>
          <p:cNvSpPr/>
          <p:nvPr/>
        </p:nvSpPr>
        <p:spPr>
          <a:xfrm rot="10800000">
            <a:off x="3337221" y="1524924"/>
            <a:ext cx="1000467" cy="2750809"/>
          </a:xfrm>
          <a:prstGeom prst="downArrow">
            <a:avLst/>
          </a:prstGeom>
          <a:solidFill>
            <a:srgbClr val="465C0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1400" dirty="0">
              <a:solidFill>
                <a:schemeClr val="accent4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 rot="5400000">
            <a:off x="2371376" y="3394431"/>
            <a:ext cx="2808312" cy="335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400" b="1" dirty="0"/>
              <a:t>VÁLLALKOZÓ</a:t>
            </a:r>
            <a:r>
              <a:rPr lang="hu-HU" sz="1400" dirty="0"/>
              <a:t> CSALÁD</a:t>
            </a:r>
          </a:p>
          <a:p>
            <a:endParaRPr lang="hu-HU" sz="1400" dirty="0">
              <a:solidFill>
                <a:schemeClr val="accent4"/>
              </a:solidFill>
            </a:endParaRPr>
          </a:p>
        </p:txBody>
      </p:sp>
      <p:sp>
        <p:nvSpPr>
          <p:cNvPr id="15" name="Lefelé nyíl 14"/>
          <p:cNvSpPr/>
          <p:nvPr/>
        </p:nvSpPr>
        <p:spPr>
          <a:xfrm rot="2271644" flipV="1">
            <a:off x="7346371" y="2172777"/>
            <a:ext cx="785677" cy="2298224"/>
          </a:xfrm>
          <a:prstGeom prst="downArrow">
            <a:avLst/>
          </a:prstGeom>
          <a:solidFill>
            <a:srgbClr val="E996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1400" dirty="0">
              <a:solidFill>
                <a:schemeClr val="accent4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 rot="18462126">
            <a:off x="6568959" y="2941442"/>
            <a:ext cx="2808312" cy="335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400" b="1" dirty="0"/>
              <a:t>TULAJDONOS</a:t>
            </a:r>
            <a:r>
              <a:rPr lang="hu-HU" sz="1400" dirty="0"/>
              <a:t> CSALÁD</a:t>
            </a:r>
          </a:p>
          <a:p>
            <a:endParaRPr lang="hu-HU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7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86649"/>
            <a:ext cx="9144000" cy="4505381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8748464" y="5177294"/>
            <a:ext cx="180000" cy="135000"/>
          </a:xfr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6" name="Téglalap 5"/>
          <p:cNvSpPr/>
          <p:nvPr/>
        </p:nvSpPr>
        <p:spPr>
          <a:xfrm>
            <a:off x="1403648" y="4403929"/>
            <a:ext cx="6408712" cy="576064"/>
          </a:xfrm>
          <a:prstGeom prst="rect">
            <a:avLst/>
          </a:prstGeom>
          <a:solidFill>
            <a:srgbClr val="46464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7" name="Háromszög 6"/>
          <p:cNvSpPr/>
          <p:nvPr/>
        </p:nvSpPr>
        <p:spPr>
          <a:xfrm>
            <a:off x="1403648" y="699542"/>
            <a:ext cx="6336704" cy="1152128"/>
          </a:xfrm>
          <a:prstGeom prst="triangle">
            <a:avLst/>
          </a:prstGeom>
          <a:solidFill>
            <a:srgbClr val="46464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691680" y="1883649"/>
            <a:ext cx="792088" cy="2520280"/>
          </a:xfrm>
          <a:prstGeom prst="rect">
            <a:avLst/>
          </a:prstGeom>
          <a:solidFill>
            <a:srgbClr val="EC660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275856" y="1883649"/>
            <a:ext cx="792088" cy="2520280"/>
          </a:xfrm>
          <a:prstGeom prst="rect">
            <a:avLst/>
          </a:prstGeom>
          <a:solidFill>
            <a:srgbClr val="EC660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970663" y="1883649"/>
            <a:ext cx="792088" cy="2520280"/>
          </a:xfrm>
          <a:prstGeom prst="rect">
            <a:avLst/>
          </a:prstGeom>
          <a:solidFill>
            <a:srgbClr val="EC660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660232" y="1883649"/>
            <a:ext cx="792088" cy="2520280"/>
          </a:xfrm>
          <a:prstGeom prst="rect">
            <a:avLst/>
          </a:prstGeom>
          <a:solidFill>
            <a:srgbClr val="EC660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771800" y="4536495"/>
            <a:ext cx="5472608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2000" b="1" dirty="0"/>
              <a:t>CSALÁD- ÉS CÉGTÖRTÉNET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822534" y="1223821"/>
            <a:ext cx="5472608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2000" b="1" dirty="0"/>
              <a:t>JÖVŐKÉP, KÜLDETÉS</a:t>
            </a:r>
          </a:p>
          <a:p>
            <a:pPr algn="ctr"/>
            <a:r>
              <a:rPr lang="hu-HU" sz="2000" b="1" dirty="0"/>
              <a:t> </a:t>
            </a:r>
            <a:r>
              <a:rPr lang="hu-HU" sz="2000" dirty="0"/>
              <a:t>(MIÉRT?, HOVA?)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033195" y="2495818"/>
            <a:ext cx="144016" cy="2160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/>
              <a:t>ÉRTÉKEK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475811" y="2227700"/>
            <a:ext cx="123918" cy="2160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/>
              <a:t>SZEREPEK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332276" y="2099673"/>
            <a:ext cx="123918" cy="2160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200" b="1" dirty="0"/>
              <a:t>KOMMUNIKÁCIÓ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020272" y="2099673"/>
            <a:ext cx="144016" cy="2160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200" b="1" dirty="0"/>
              <a:t>KOMPETENCIÁK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720687" y="2819753"/>
            <a:ext cx="123918" cy="2160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/>
              <a:t>HATÁROK</a:t>
            </a:r>
          </a:p>
        </p:txBody>
      </p:sp>
      <p:sp>
        <p:nvSpPr>
          <p:cNvPr id="19" name="Téglalap 18"/>
          <p:cNvSpPr/>
          <p:nvPr/>
        </p:nvSpPr>
        <p:spPr>
          <a:xfrm>
            <a:off x="0" y="3103"/>
            <a:ext cx="9144000" cy="581222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48" y="44375"/>
            <a:ext cx="1099255" cy="58869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757801" y="166401"/>
            <a:ext cx="9273099" cy="579863"/>
          </a:xfrm>
        </p:spPr>
        <p:txBody>
          <a:bodyPr>
            <a:noAutofit/>
          </a:bodyPr>
          <a:lstStyle/>
          <a:p>
            <a:pPr algn="ctr"/>
            <a:r>
              <a:rPr lang="hu-HU" sz="3000" dirty="0">
                <a:solidFill>
                  <a:schemeClr val="tx1"/>
                </a:solidFill>
              </a:rPr>
              <a:t>MIBŐL FAKAD ÖSSZHANG, KONFLIKTUS?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8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43F3-E821-F741-8F15-7D85B637E621}" type="slidenum">
              <a:rPr lang="en-US" smtClean="0"/>
              <a:t>13</a:t>
            </a:fld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0" y="3102"/>
            <a:ext cx="9144000" cy="583547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45" y="62570"/>
            <a:ext cx="1099255" cy="5886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231253" y="180749"/>
            <a:ext cx="8279778" cy="517749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FÓRUMOK EGYEZTETÉSRE, FEJLŐDÉSRE</a:t>
            </a:r>
            <a:endParaRPr lang="en-US" sz="30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E8507-08A1-7C48-BE8F-7A7AE4A9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0" y="94615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2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5501"/>
          <a:stretch/>
        </p:blipFill>
        <p:spPr>
          <a:xfrm>
            <a:off x="876823" y="688655"/>
            <a:ext cx="7390354" cy="432048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43F3-E821-F741-8F15-7D85B637E621}" type="slidenum">
              <a:rPr lang="en-US" smtClean="0"/>
              <a:t>14</a:t>
            </a:fld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0" y="3102"/>
            <a:ext cx="9144000" cy="583547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10" y="44375"/>
            <a:ext cx="1099255" cy="5886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540568" y="180749"/>
            <a:ext cx="7886700" cy="493169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AZ ALKOTMÁNY KULCSKÉRDÉSEI</a:t>
            </a:r>
            <a:endParaRPr lang="en-US" sz="3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03648" y="1159329"/>
            <a:ext cx="3754922" cy="4004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400" b="1" dirty="0">
                <a:solidFill>
                  <a:schemeClr val="bg1"/>
                </a:solidFill>
              </a:rPr>
              <a:t>Célok</a:t>
            </a:r>
          </a:p>
          <a:p>
            <a:endParaRPr lang="hu-HU" sz="1400" dirty="0">
              <a:solidFill>
                <a:schemeClr val="bg1"/>
              </a:solidFill>
            </a:endParaRPr>
          </a:p>
          <a:p>
            <a:r>
              <a:rPr lang="hu-HU" sz="1400" b="1" dirty="0">
                <a:solidFill>
                  <a:schemeClr val="bg1"/>
                </a:solidFill>
              </a:rPr>
              <a:t>2.    Definíciók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Családtag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Családi vagyon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1400" dirty="0">
              <a:solidFill>
                <a:schemeClr val="bg1"/>
              </a:solidFill>
            </a:endParaRPr>
          </a:p>
          <a:p>
            <a:pPr marL="342900" indent="-342900">
              <a:buAutoNum type="arabicPeriod" startAt="3"/>
            </a:pPr>
            <a:r>
              <a:rPr lang="hu-HU" sz="1400" b="1" dirty="0">
                <a:solidFill>
                  <a:schemeClr val="bg1"/>
                </a:solidFill>
              </a:rPr>
              <a:t>Családi magatartási kódex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Nyilvános szereplés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Utódlás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Konfliktuskezelés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400" dirty="0">
              <a:solidFill>
                <a:schemeClr val="bg1"/>
              </a:solidFill>
            </a:endParaRPr>
          </a:p>
          <a:p>
            <a:pPr marL="342900" indent="-342900">
              <a:buAutoNum type="arabicPeriod" startAt="4"/>
            </a:pPr>
            <a:r>
              <a:rPr lang="hu-HU" sz="1400" b="1" dirty="0">
                <a:solidFill>
                  <a:schemeClr val="bg1"/>
                </a:solidFill>
              </a:rPr>
              <a:t>A család és a vállalat kapcsolata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Tulajdonlás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Munkavállalás feltételei</a:t>
            </a:r>
          </a:p>
          <a:p>
            <a:pPr lvl="1"/>
            <a:endParaRPr lang="hu-HU" sz="1400" dirty="0">
              <a:solidFill>
                <a:schemeClr val="accent4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860032" y="1129855"/>
            <a:ext cx="3168352" cy="17281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AutoNum type="arabicPeriod" startAt="5"/>
            </a:pPr>
            <a:r>
              <a:rPr lang="hu-HU" sz="1400" b="1" dirty="0">
                <a:solidFill>
                  <a:schemeClr val="bg1"/>
                </a:solidFill>
              </a:rPr>
              <a:t>Döntési fórumok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Vállalatirányítás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Tulajdon menedzsment</a:t>
            </a:r>
          </a:p>
          <a:p>
            <a:pPr lvl="1"/>
            <a:endParaRPr lang="hu-HU" sz="1400" dirty="0">
              <a:solidFill>
                <a:schemeClr val="bg1"/>
              </a:solidFill>
            </a:endParaRPr>
          </a:p>
          <a:p>
            <a:r>
              <a:rPr lang="hu-HU" sz="1400" b="1" dirty="0">
                <a:solidFill>
                  <a:schemeClr val="bg1"/>
                </a:solidFill>
              </a:rPr>
              <a:t>6. VIS MAIOR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személyes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Céges </a:t>
            </a:r>
          </a:p>
        </p:txBody>
      </p:sp>
    </p:spTree>
    <p:extLst>
      <p:ext uri="{BB962C8B-B14F-4D97-AF65-F5344CB8AC3E}">
        <p14:creationId xmlns:p14="http://schemas.microsoft.com/office/powerpoint/2010/main" val="161733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B3C11B08-067F-C541-B8AE-701218743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0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A455-EEC4-3E47-978E-B6ACD6C7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97" y="192631"/>
            <a:ext cx="7886700" cy="49316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6727-39F8-3E4E-8D67-3391225F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C5964-BE2F-E94F-BA65-3E5E47DE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04B45D5-0DB8-0A47-9454-578586355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0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43495-4D89-4AD5-AC39-3F76325CB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5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223D2-EB8C-41F2-93A8-D631F6661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586649"/>
            <a:ext cx="9144000" cy="4481004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7"/>
          <a:stretch/>
        </p:blipFill>
        <p:spPr>
          <a:xfrm>
            <a:off x="35496" y="2190655"/>
            <a:ext cx="4788532" cy="2876998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6" name="Téglalap 5"/>
          <p:cNvSpPr/>
          <p:nvPr/>
        </p:nvSpPr>
        <p:spPr>
          <a:xfrm>
            <a:off x="0" y="3102"/>
            <a:ext cx="9144000" cy="583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1164" y="217681"/>
            <a:ext cx="11305256" cy="493169"/>
          </a:xfrm>
        </p:spPr>
        <p:txBody>
          <a:bodyPr>
            <a:noAutofit/>
          </a:bodyPr>
          <a:lstStyle/>
          <a:p>
            <a:r>
              <a:rPr lang="hu-HU" sz="2700" dirty="0">
                <a:solidFill>
                  <a:schemeClr val="tx1"/>
                </a:solidFill>
              </a:rPr>
              <a:t>JÖVŐÁLLÓSÁGRÓL …</a:t>
            </a:r>
            <a:endParaRPr lang="en-US" sz="2700" b="0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691460"/>
            <a:ext cx="597666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05624" y="1797812"/>
            <a:ext cx="7920880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2400" dirty="0">
                <a:solidFill>
                  <a:srgbClr val="464646"/>
                </a:solidFill>
              </a:rPr>
              <a:t>„A TRADÍCIÓ LÉNYEGE A </a:t>
            </a:r>
            <a:r>
              <a:rPr lang="hu-HU" sz="2400" b="1" dirty="0">
                <a:solidFill>
                  <a:srgbClr val="FE1503"/>
                </a:solidFill>
              </a:rPr>
              <a:t>L</a:t>
            </a:r>
            <a:r>
              <a:rPr lang="hu-HU" sz="2400" b="1" dirty="0">
                <a:solidFill>
                  <a:schemeClr val="bg1"/>
                </a:solidFill>
              </a:rPr>
              <a:t>Á</a:t>
            </a:r>
            <a:r>
              <a:rPr lang="hu-HU" sz="2400" b="1" dirty="0">
                <a:solidFill>
                  <a:srgbClr val="37FF08"/>
                </a:solidFill>
              </a:rPr>
              <a:t>N</a:t>
            </a:r>
            <a:r>
              <a:rPr lang="hu-HU" sz="2400" b="1" dirty="0">
                <a:solidFill>
                  <a:srgbClr val="2407F4"/>
                </a:solidFill>
              </a:rPr>
              <a:t>G</a:t>
            </a:r>
            <a:r>
              <a:rPr lang="hu-HU" sz="2400" b="1" dirty="0">
                <a:solidFill>
                  <a:srgbClr val="464646"/>
                </a:solidFill>
              </a:rPr>
              <a:t> ÉLETBEN TARTÁSA, </a:t>
            </a:r>
            <a:r>
              <a:rPr lang="hu-HU" sz="2400" dirty="0">
                <a:solidFill>
                  <a:srgbClr val="464646"/>
                </a:solidFill>
              </a:rPr>
              <a:t>NEM A HAMU IMÁDATA.”</a:t>
            </a:r>
            <a:br>
              <a:rPr lang="hu-HU" sz="2400" dirty="0">
                <a:solidFill>
                  <a:srgbClr val="464646"/>
                </a:solidFill>
              </a:rPr>
            </a:br>
            <a:r>
              <a:rPr lang="hu-HU" sz="2400" dirty="0">
                <a:solidFill>
                  <a:srgbClr val="464646"/>
                </a:solidFill>
              </a:rPr>
              <a:t>				                  GUSTAV MAHLER</a:t>
            </a:r>
            <a:endParaRPr lang="hu-HU" sz="2400" dirty="0">
              <a:solidFill>
                <a:srgbClr val="EC6608"/>
              </a:solidFill>
            </a:endParaRPr>
          </a:p>
          <a:p>
            <a:endParaRPr lang="hu-HU" sz="2000" b="1" dirty="0">
              <a:solidFill>
                <a:schemeClr val="accent4"/>
              </a:solidFill>
            </a:endParaRPr>
          </a:p>
          <a:p>
            <a:endParaRPr lang="hu-HU" sz="2000" b="1" dirty="0">
              <a:solidFill>
                <a:schemeClr val="accent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868144" y="23738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hu-HU" sz="1400" dirty="0">
              <a:solidFill>
                <a:schemeClr val="accent4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5001713-2B01-E046-92F6-342B0A3D5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2" y="44375"/>
            <a:ext cx="1099255" cy="5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9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6" name="Téglalap 5"/>
          <p:cNvSpPr/>
          <p:nvPr/>
        </p:nvSpPr>
        <p:spPr>
          <a:xfrm>
            <a:off x="0" y="3102"/>
            <a:ext cx="9144000" cy="583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80492" y="198291"/>
            <a:ext cx="11305256" cy="493169"/>
          </a:xfrm>
        </p:spPr>
        <p:txBody>
          <a:bodyPr>
            <a:noAutofit/>
          </a:bodyPr>
          <a:lstStyle/>
          <a:p>
            <a:r>
              <a:rPr lang="hu-HU" sz="2700" b="0" dirty="0">
                <a:solidFill>
                  <a:schemeClr val="tx1"/>
                </a:solidFill>
              </a:rPr>
              <a:t>A</a:t>
            </a:r>
            <a:r>
              <a:rPr lang="hu-HU" sz="2700" dirty="0">
                <a:solidFill>
                  <a:schemeClr val="tx1"/>
                </a:solidFill>
              </a:rPr>
              <a:t> JÖVŐÁLLÓSÁG </a:t>
            </a:r>
            <a:r>
              <a:rPr lang="hu-HU" sz="2700" b="0" dirty="0">
                <a:solidFill>
                  <a:schemeClr val="tx1"/>
                </a:solidFill>
              </a:rPr>
              <a:t>KULCSA</a:t>
            </a:r>
            <a:endParaRPr lang="en-US" sz="2700" b="0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691460"/>
            <a:ext cx="597666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868144" y="23738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hu-HU" sz="1400" dirty="0">
              <a:solidFill>
                <a:schemeClr val="accent4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3646CEA-F9E8-874F-9C6A-4F68F50B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23" y="688049"/>
            <a:ext cx="9144000" cy="3554970"/>
          </a:xfrm>
        </p:spPr>
        <p:txBody>
          <a:bodyPr/>
          <a:lstStyle/>
          <a:p>
            <a:r>
              <a:rPr lang="hu-HU" sz="4000" dirty="0"/>
              <a:t>A hazai és a több generációváltást megélt nemzetközi családi vállakozások tapasztalatai is azt mutatják, hogy </a:t>
            </a:r>
            <a:r>
              <a:rPr lang="hu-HU" sz="4000" b="1" dirty="0"/>
              <a:t>a generációk összehangolt együttműködése és jövőképe, nem az utódlási terve határozza meg jövőállóságukat.</a:t>
            </a:r>
            <a:endParaRPr lang="hu-HU" sz="4000" dirty="0"/>
          </a:p>
          <a:p>
            <a:endParaRPr lang="hu-HU" sz="2400" dirty="0"/>
          </a:p>
        </p:txBody>
      </p:sp>
      <p:pic>
        <p:nvPicPr>
          <p:cNvPr id="2" name="Kép 6">
            <a:extLst>
              <a:ext uri="{FF2B5EF4-FFF2-40B4-BE49-F238E27FC236}">
                <a16:creationId xmlns:a16="http://schemas.microsoft.com/office/drawing/2014/main" id="{58F6DE94-546F-0443-AC24-594F29256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09" y="-2049"/>
            <a:ext cx="1099255" cy="5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3143064" y="2078340"/>
            <a:ext cx="2664296" cy="2448272"/>
          </a:xfrm>
          <a:prstGeom prst="ellipse">
            <a:avLst/>
          </a:prstGeom>
          <a:solidFill>
            <a:schemeClr val="tx1"/>
          </a:solidFill>
          <a:ln w="19050">
            <a:solidFill>
              <a:srgbClr val="EC6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6" name="Ellipszis 5"/>
          <p:cNvSpPr/>
          <p:nvPr/>
        </p:nvSpPr>
        <p:spPr>
          <a:xfrm>
            <a:off x="2231740" y="1059582"/>
            <a:ext cx="2664296" cy="2448272"/>
          </a:xfrm>
          <a:prstGeom prst="ellipse">
            <a:avLst/>
          </a:prstGeom>
          <a:solidFill>
            <a:schemeClr val="tx1"/>
          </a:solidFill>
          <a:ln w="19050">
            <a:solidFill>
              <a:srgbClr val="EC6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4103948" y="1080874"/>
            <a:ext cx="2664296" cy="2448272"/>
          </a:xfrm>
          <a:prstGeom prst="ellipse">
            <a:avLst/>
          </a:prstGeom>
          <a:solidFill>
            <a:schemeClr val="tx1"/>
          </a:solidFill>
          <a:ln w="19050">
            <a:solidFill>
              <a:srgbClr val="EC6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23728" y="1623040"/>
            <a:ext cx="2160240" cy="6374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600" b="1" dirty="0">
                <a:solidFill>
                  <a:srgbClr val="464646"/>
                </a:solidFill>
              </a:rPr>
              <a:t>CSALÁD</a:t>
            </a:r>
          </a:p>
          <a:p>
            <a:pPr algn="ctr"/>
            <a:r>
              <a:rPr lang="hu-HU" sz="1200" i="1" dirty="0">
                <a:solidFill>
                  <a:srgbClr val="464646"/>
                </a:solidFill>
              </a:rPr>
              <a:t>SZERETET, ÉRZELMEK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691236" y="1584930"/>
            <a:ext cx="2160240" cy="6374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600" b="1" dirty="0">
                <a:solidFill>
                  <a:srgbClr val="464646"/>
                </a:solidFill>
              </a:rPr>
              <a:t>VÁLLALKOZÁS</a:t>
            </a:r>
          </a:p>
          <a:p>
            <a:pPr algn="ctr"/>
            <a:r>
              <a:rPr lang="hu-HU" sz="1200" i="1" dirty="0">
                <a:solidFill>
                  <a:srgbClr val="464646"/>
                </a:solidFill>
              </a:rPr>
              <a:t>VERSENGÉS, NYERESÉG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95092" y="3734524"/>
            <a:ext cx="2160240" cy="6374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600" b="1" dirty="0">
                <a:solidFill>
                  <a:srgbClr val="464646"/>
                </a:solidFill>
              </a:rPr>
              <a:t>TULAJDON</a:t>
            </a:r>
          </a:p>
          <a:p>
            <a:pPr algn="ctr"/>
            <a:r>
              <a:rPr lang="hu-HU" sz="1200" i="1" dirty="0">
                <a:solidFill>
                  <a:srgbClr val="464646"/>
                </a:solidFill>
              </a:rPr>
              <a:t>TŐKE, HATALOM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28" y="51402"/>
            <a:ext cx="1284268" cy="576132"/>
          </a:xfrm>
          <a:prstGeom prst="rect">
            <a:avLst/>
          </a:prstGeom>
        </p:spPr>
      </p:pic>
      <p:sp>
        <p:nvSpPr>
          <p:cNvPr id="13" name="Ellipszis 12"/>
          <p:cNvSpPr/>
          <p:nvPr/>
        </p:nvSpPr>
        <p:spPr>
          <a:xfrm>
            <a:off x="3143064" y="2067694"/>
            <a:ext cx="2664296" cy="2448272"/>
          </a:xfrm>
          <a:prstGeom prst="ellipse">
            <a:avLst/>
          </a:prstGeom>
          <a:noFill/>
          <a:ln w="19050">
            <a:solidFill>
              <a:srgbClr val="EC6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2231740" y="1059582"/>
            <a:ext cx="2664296" cy="2448272"/>
          </a:xfrm>
          <a:prstGeom prst="ellipse">
            <a:avLst/>
          </a:prstGeom>
          <a:noFill/>
          <a:ln w="19050">
            <a:solidFill>
              <a:srgbClr val="EC6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0" y="-18844"/>
            <a:ext cx="9180512" cy="583547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633233" y="189966"/>
            <a:ext cx="8787372" cy="493169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HONNAN JÖSSZ, MIT HOZTÁL MAGADDAL?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Kép 6">
            <a:extLst>
              <a:ext uri="{FF2B5EF4-FFF2-40B4-BE49-F238E27FC236}">
                <a16:creationId xmlns:a16="http://schemas.microsoft.com/office/drawing/2014/main" id="{6E3222B0-30DA-224F-95DC-AD1CAA958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2" y="44375"/>
            <a:ext cx="1099255" cy="5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04548"/>
      </p:ext>
    </p:extLst>
  </p:cSld>
  <p:clrMapOvr>
    <a:masterClrMapping/>
  </p:clrMapOvr>
</p:sld>
</file>

<file path=ppt/theme/theme1.xml><?xml version="1.0" encoding="utf-8"?>
<a:theme xmlns:a="http://schemas.openxmlformats.org/drawingml/2006/main" name="maximize_ppt">
  <a:themeElements>
    <a:clrScheme name="kurt_akadem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B660A"/>
      </a:accent2>
      <a:accent3>
        <a:srgbClr val="A5A5A5"/>
      </a:accent3>
      <a:accent4>
        <a:srgbClr val="EB660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806</Words>
  <Application>Microsoft Office PowerPoint</Application>
  <PresentationFormat>On-screen Show (16:9)</PresentationFormat>
  <Paragraphs>284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maximize_ppt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JÖVŐÁLLÓSÁGRÓL …</vt:lpstr>
      <vt:lpstr>A JÖVŐÁLLÓSÁG KULCSA</vt:lpstr>
      <vt:lpstr>HONNAN JÖSSZ, MIT HOZTÁL MAGADDAL?</vt:lpstr>
      <vt:lpstr>MEGHATÁROZÓ SIKEREID ÉS KUDARCAID</vt:lpstr>
      <vt:lpstr>MI LESZEL, HA NAGY LESZEL?</vt:lpstr>
      <vt:lpstr>MIBŐL FAKAD ÖSSZHANG, KONFLIKTUS? </vt:lpstr>
      <vt:lpstr>FÓRUMOK EGYEZTETÉSRE, FEJLŐDÉSRE</vt:lpstr>
      <vt:lpstr>AZ ALKOTMÁNY KULCSKÉRDÉSEI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11R-I7-A1</dc:creator>
  <cp:lastModifiedBy>Kürti Tamás</cp:lastModifiedBy>
  <cp:revision>128</cp:revision>
  <cp:lastPrinted>2018-11-14T12:00:38Z</cp:lastPrinted>
  <dcterms:created xsi:type="dcterms:W3CDTF">2016-01-13T13:09:17Z</dcterms:created>
  <dcterms:modified xsi:type="dcterms:W3CDTF">2019-06-04T14:38:44Z</dcterms:modified>
</cp:coreProperties>
</file>